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90" r:id="rId4"/>
    <p:sldId id="271" r:id="rId5"/>
    <p:sldId id="292" r:id="rId6"/>
    <p:sldId id="294" r:id="rId7"/>
    <p:sldId id="291" r:id="rId8"/>
    <p:sldId id="273" r:id="rId9"/>
    <p:sldId id="266" r:id="rId10"/>
    <p:sldId id="279" r:id="rId11"/>
    <p:sldId id="275" r:id="rId1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95B3D7"/>
    <a:srgbClr val="17375E"/>
    <a:srgbClr val="8EB4E3"/>
    <a:srgbClr val="F0EA00"/>
    <a:srgbClr val="FFFF00"/>
    <a:srgbClr val="A6A6A6"/>
    <a:srgbClr val="000000"/>
    <a:srgbClr val="F79646"/>
    <a:srgbClr val="9537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94660"/>
  </p:normalViewPr>
  <p:slideViewPr>
    <p:cSldViewPr>
      <p:cViewPr>
        <p:scale>
          <a:sx n="100" d="100"/>
          <a:sy n="100" d="100"/>
        </p:scale>
        <p:origin x="-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chart>
    <c:autoTitleDeleted val="1"/>
    <c:plotArea>
      <c:layout>
        <c:manualLayout>
          <c:layoutTarget val="inner"/>
          <c:xMode val="edge"/>
          <c:yMode val="edge"/>
          <c:x val="8.9430894308943285E-2"/>
          <c:y val="0.1086419753086422"/>
          <c:w val="0.82113821138211385"/>
          <c:h val="0.62418119957227569"/>
        </c:manualLayout>
      </c:layout>
      <c:barChart>
        <c:barDir val="col"/>
        <c:grouping val="clustered"/>
        <c:ser>
          <c:idx val="0"/>
          <c:order val="0"/>
          <c:tx>
            <c:strRef>
              <c:f>Sheet1!$B$38</c:f>
              <c:strCache>
                <c:ptCount val="1"/>
                <c:pt idx="0">
                  <c:v>Rogatica</c:v>
                </c:pt>
              </c:strCache>
            </c:strRef>
          </c:tx>
          <c:spPr>
            <a:solidFill>
              <a:srgbClr val="FFFF00"/>
            </a:solidFill>
          </c:spPr>
          <c:trendline>
            <c:trendlineType val="poly"/>
            <c:order val="2"/>
          </c:trendline>
          <c:cat>
            <c:numRef>
              <c:f>Sheet1!$C$35:$E$35</c:f>
              <c:numCache>
                <c:formatCode>General</c:formatCode>
                <c:ptCount val="3"/>
                <c:pt idx="0">
                  <c:v>1991</c:v>
                </c:pt>
                <c:pt idx="1">
                  <c:v>2002</c:v>
                </c:pt>
                <c:pt idx="2">
                  <c:v>2012</c:v>
                </c:pt>
              </c:numCache>
            </c:numRef>
          </c:cat>
          <c:val>
            <c:numRef>
              <c:f>Sheet1!$C$38:$E$38</c:f>
              <c:numCache>
                <c:formatCode>#,##0</c:formatCode>
                <c:ptCount val="3"/>
                <c:pt idx="0">
                  <c:v>5596</c:v>
                </c:pt>
                <c:pt idx="1">
                  <c:v>2597</c:v>
                </c:pt>
                <c:pt idx="2">
                  <c:v>2558</c:v>
                </c:pt>
              </c:numCache>
            </c:numRef>
          </c:val>
        </c:ser>
        <c:axId val="81463936"/>
        <c:axId val="81491840"/>
      </c:barChart>
      <c:catAx>
        <c:axId val="8146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81491840"/>
        <c:crosses val="autoZero"/>
        <c:auto val="1"/>
        <c:lblAlgn val="ctr"/>
        <c:lblOffset val="100"/>
      </c:catAx>
      <c:valAx>
        <c:axId val="81491840"/>
        <c:scaling>
          <c:orientation val="minMax"/>
          <c:max val="1000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tickLblPos val="none"/>
        <c:crossAx val="81463936"/>
        <c:crosses val="autoZero"/>
        <c:crossBetween val="between"/>
        <c:majorUnit val="5000"/>
      </c:valAx>
      <c:spPr>
        <a:solidFill>
          <a:prstClr val="black">
            <a:alpha val="50000"/>
          </a:prstClr>
        </a:solidFill>
      </c:spPr>
    </c:plotArea>
    <c:plotVisOnly val="1"/>
  </c:chart>
  <c:spPr>
    <a:solidFill>
      <a:schemeClr val="tx2">
        <a:lumMod val="40000"/>
        <a:lumOff val="60000"/>
      </a:schemeClr>
    </a:solidFill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chart>
    <c:autoTitleDeleted val="1"/>
    <c:plotArea>
      <c:layout>
        <c:manualLayout>
          <c:layoutTarget val="inner"/>
          <c:xMode val="edge"/>
          <c:yMode val="edge"/>
          <c:x val="0.11382113821138212"/>
          <c:y val="0.10864197530864214"/>
          <c:w val="0.82113821138211385"/>
          <c:h val="0.62418119957227569"/>
        </c:manualLayout>
      </c:layout>
      <c:barChart>
        <c:barDir val="col"/>
        <c:grouping val="clustered"/>
        <c:ser>
          <c:idx val="0"/>
          <c:order val="0"/>
          <c:tx>
            <c:strRef>
              <c:f>Sheet1!$B$39</c:f>
              <c:strCache>
                <c:ptCount val="1"/>
                <c:pt idx="0">
                  <c:v>Višegrad</c:v>
                </c:pt>
              </c:strCache>
            </c:strRef>
          </c:tx>
          <c:spPr>
            <a:solidFill>
              <a:srgbClr val="FFFF00"/>
            </a:solidFill>
          </c:spPr>
          <c:trendline>
            <c:trendlineType val="poly"/>
            <c:order val="2"/>
          </c:trendline>
          <c:cat>
            <c:numRef>
              <c:f>Sheet1!$C$35:$E$35</c:f>
              <c:numCache>
                <c:formatCode>General</c:formatCode>
                <c:ptCount val="3"/>
                <c:pt idx="0">
                  <c:v>1991</c:v>
                </c:pt>
                <c:pt idx="1">
                  <c:v>2002</c:v>
                </c:pt>
                <c:pt idx="2">
                  <c:v>2012</c:v>
                </c:pt>
              </c:numCache>
            </c:numRef>
          </c:cat>
          <c:val>
            <c:numRef>
              <c:f>Sheet1!$C$39:$E$39</c:f>
              <c:numCache>
                <c:formatCode>#,##0</c:formatCode>
                <c:ptCount val="3"/>
                <c:pt idx="0">
                  <c:v>3356</c:v>
                </c:pt>
                <c:pt idx="1">
                  <c:v>2140</c:v>
                </c:pt>
                <c:pt idx="2">
                  <c:v>2457</c:v>
                </c:pt>
              </c:numCache>
            </c:numRef>
          </c:val>
        </c:ser>
        <c:axId val="81668736"/>
        <c:axId val="81896960"/>
      </c:barChart>
      <c:catAx>
        <c:axId val="8166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81896960"/>
        <c:crosses val="autoZero"/>
        <c:auto val="1"/>
        <c:lblAlgn val="ctr"/>
        <c:lblOffset val="100"/>
      </c:catAx>
      <c:valAx>
        <c:axId val="81896960"/>
        <c:scaling>
          <c:orientation val="minMax"/>
          <c:max val="1000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tickLblPos val="none"/>
        <c:crossAx val="81668736"/>
        <c:crosses val="autoZero"/>
        <c:crossBetween val="between"/>
        <c:majorUnit val="5000"/>
      </c:valAx>
      <c:spPr>
        <a:solidFill>
          <a:srgbClr val="17375E">
            <a:alpha val="50196"/>
          </a:srgbClr>
        </a:solidFill>
      </c:spPr>
    </c:plotArea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chart>
    <c:autoTitleDeleted val="1"/>
    <c:plotArea>
      <c:layout>
        <c:manualLayout>
          <c:layoutTarget val="inner"/>
          <c:xMode val="edge"/>
          <c:yMode val="edge"/>
          <c:x val="8.9430894308943298E-2"/>
          <c:y val="0.10864197530864217"/>
          <c:w val="0.82113821138211385"/>
          <c:h val="0.62418119957227569"/>
        </c:manualLayout>
      </c:layout>
      <c:barChart>
        <c:barDir val="col"/>
        <c:grouping val="clustered"/>
        <c:ser>
          <c:idx val="0"/>
          <c:order val="0"/>
          <c:tx>
            <c:strRef>
              <c:f>Sheet1!$B$37</c:f>
              <c:strCache>
                <c:ptCount val="1"/>
                <c:pt idx="0">
                  <c:v>Foča</c:v>
                </c:pt>
              </c:strCache>
            </c:strRef>
          </c:tx>
          <c:spPr>
            <a:solidFill>
              <a:srgbClr val="FFFF00"/>
            </a:solidFill>
          </c:spPr>
          <c:trendline>
            <c:trendlineType val="poly"/>
            <c:order val="2"/>
          </c:trendline>
          <c:cat>
            <c:numRef>
              <c:f>Sheet1!$C$35:$E$35</c:f>
              <c:numCache>
                <c:formatCode>General</c:formatCode>
                <c:ptCount val="3"/>
                <c:pt idx="0">
                  <c:v>1991</c:v>
                </c:pt>
                <c:pt idx="1">
                  <c:v>2002</c:v>
                </c:pt>
                <c:pt idx="2">
                  <c:v>2012</c:v>
                </c:pt>
              </c:numCache>
            </c:numRef>
          </c:cat>
          <c:val>
            <c:numRef>
              <c:f>Sheet1!$C$37:$E$37</c:f>
              <c:numCache>
                <c:formatCode>#,##0</c:formatCode>
                <c:ptCount val="3"/>
                <c:pt idx="0">
                  <c:v>11800</c:v>
                </c:pt>
                <c:pt idx="1">
                  <c:v>5621</c:v>
                </c:pt>
                <c:pt idx="2">
                  <c:v>4115</c:v>
                </c:pt>
              </c:numCache>
            </c:numRef>
          </c:val>
        </c:ser>
        <c:axId val="82082048"/>
        <c:axId val="82182912"/>
      </c:barChart>
      <c:catAx>
        <c:axId val="8208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82182912"/>
        <c:crosses val="autoZero"/>
        <c:auto val="1"/>
        <c:lblAlgn val="ctr"/>
        <c:lblOffset val="100"/>
      </c:catAx>
      <c:valAx>
        <c:axId val="82182912"/>
        <c:scaling>
          <c:orientation val="minMax"/>
          <c:max val="10000"/>
        </c:scaling>
        <c:delete val="1"/>
        <c:axPos val="l"/>
        <c:majorGridlines/>
        <c:numFmt formatCode="#,##0" sourceLinked="1"/>
        <c:tickLblPos val="none"/>
        <c:crossAx val="82082048"/>
        <c:crosses val="autoZero"/>
        <c:crossBetween val="between"/>
        <c:majorUnit val="5000"/>
      </c:valAx>
      <c:spPr>
        <a:solidFill>
          <a:srgbClr val="17375E">
            <a:alpha val="50196"/>
          </a:srgbClr>
        </a:solidFill>
      </c:spPr>
    </c:plotArea>
    <c:plotVisOnly val="1"/>
  </c:chart>
  <c:spPr>
    <a:noFill/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chart>
    <c:autoTitleDeleted val="1"/>
    <c:plotArea>
      <c:layout>
        <c:manualLayout>
          <c:layoutTarget val="inner"/>
          <c:xMode val="edge"/>
          <c:yMode val="edge"/>
          <c:x val="8.9430894308943243E-2"/>
          <c:y val="0.10864197530864217"/>
          <c:w val="0.82113821138211385"/>
          <c:h val="0.62418119957227569"/>
        </c:manualLayout>
      </c:layout>
      <c:barChart>
        <c:barDir val="col"/>
        <c:grouping val="clustered"/>
        <c:ser>
          <c:idx val="0"/>
          <c:order val="0"/>
          <c:tx>
            <c:strRef>
              <c:f>Sheet1!$B$36</c:f>
              <c:strCache>
                <c:ptCount val="1"/>
                <c:pt idx="0">
                  <c:v>Goražde</c:v>
                </c:pt>
              </c:strCache>
            </c:strRef>
          </c:tx>
          <c:spPr>
            <a:solidFill>
              <a:srgbClr val="FFFF00"/>
            </a:solidFill>
          </c:spPr>
          <c:trendline>
            <c:trendlineType val="poly"/>
            <c:order val="2"/>
            <c:dispRSqr val="1"/>
            <c:trendlineLbl>
              <c:layout/>
              <c:numFmt formatCode="General" sourceLinked="0"/>
              <c:txPr>
                <a:bodyPr/>
                <a:lstStyle/>
                <a:p>
                  <a:pPr>
                    <a:defRPr lang="en-US"/>
                  </a:pPr>
                  <a:endParaRPr lang="sr-Latn-CS"/>
                </a:p>
              </c:txPr>
            </c:trendlineLbl>
          </c:trendline>
          <c:cat>
            <c:numRef>
              <c:f>Sheet1!$C$35:$E$35</c:f>
              <c:numCache>
                <c:formatCode>General</c:formatCode>
                <c:ptCount val="3"/>
                <c:pt idx="0">
                  <c:v>1991</c:v>
                </c:pt>
                <c:pt idx="1">
                  <c:v>2002</c:v>
                </c:pt>
                <c:pt idx="2">
                  <c:v>2012</c:v>
                </c:pt>
              </c:numCache>
            </c:numRef>
          </c:cat>
          <c:val>
            <c:numRef>
              <c:f>Sheet1!$C$36:$E$36</c:f>
              <c:numCache>
                <c:formatCode>#,##0</c:formatCode>
                <c:ptCount val="3"/>
                <c:pt idx="0">
                  <c:v>10370</c:v>
                </c:pt>
                <c:pt idx="1">
                  <c:v>4239</c:v>
                </c:pt>
                <c:pt idx="2">
                  <c:v>6138</c:v>
                </c:pt>
              </c:numCache>
            </c:numRef>
          </c:val>
        </c:ser>
        <c:axId val="92186112"/>
        <c:axId val="92187648"/>
      </c:barChart>
      <c:catAx>
        <c:axId val="9218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92187648"/>
        <c:crosses val="autoZero"/>
        <c:auto val="1"/>
        <c:lblAlgn val="ctr"/>
        <c:lblOffset val="100"/>
      </c:catAx>
      <c:valAx>
        <c:axId val="92187648"/>
        <c:scaling>
          <c:orientation val="minMax"/>
          <c:max val="10000"/>
        </c:scaling>
        <c:delete val="1"/>
        <c:axPos val="l"/>
        <c:majorGridlines/>
        <c:numFmt formatCode="#,##0" sourceLinked="1"/>
        <c:tickLblPos val="none"/>
        <c:crossAx val="92186112"/>
        <c:crosses val="autoZero"/>
        <c:crossBetween val="between"/>
        <c:majorUnit val="5000"/>
      </c:valAx>
      <c:spPr>
        <a:solidFill>
          <a:srgbClr val="1F497D">
            <a:lumMod val="75000"/>
            <a:alpha val="50000"/>
          </a:srgbClr>
        </a:solidFill>
      </c:spPr>
    </c:plotArea>
    <c:plotVisOnly val="1"/>
  </c:chart>
  <c:spPr>
    <a:noFill/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sr-Latn-C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297B-3BBA-4AEB-B1EE-1B47AA2B598C}" type="datetimeFigureOut">
              <a:rPr lang="sr-Latn-CS" smtClean="0"/>
              <a:pPr/>
              <a:t>26.9.2013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78D70-0578-40BB-B844-B12D06A6A5A6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8A47-D3C9-4F82-8EB4-BEF13309608E}" type="datetimeFigureOut">
              <a:rPr lang="sr-Latn-CS" smtClean="0"/>
              <a:t>26.9.2013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EFD7-841E-4EC3-96A5-3D74B38C43FC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EFD7-841E-4EC3-96A5-3D74B38C43FC}" type="slidenum">
              <a:rPr lang="bs-Latn-BA" smtClean="0"/>
              <a:t>1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1A23-F9A9-433F-8437-D512348F02F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D54D-CCD7-48BF-B2A3-57B3634C4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b_bpk_gorazde_corel_v13-568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4624"/>
            <a:ext cx="815850" cy="11490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61356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141277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Bosansko – podrinjski kanton Goražde</a:t>
            </a:r>
          </a:p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Ministarstvo privrede</a:t>
            </a:r>
          </a:p>
          <a:p>
            <a:pPr algn="ctr"/>
            <a:endParaRPr lang="bs-Latn-B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s-Latn-B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MAGISTRALNA CESTA M-5</a:t>
            </a:r>
          </a:p>
          <a:p>
            <a:pPr algn="ctr"/>
            <a:r>
              <a:rPr lang="bs-Latn-B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Značaj izgradnje M-5 na ekonomski, socijalni i saobraćajni razvoj Istočne Bosne i Hercegovine</a:t>
            </a:r>
          </a:p>
          <a:p>
            <a:pPr algn="ctr"/>
            <a:endParaRPr lang="bs-Latn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s-Latn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Demir Imamović,  Ministar za privredu Bosansko-podrinjskog </a:t>
            </a:r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kantona </a:t>
            </a:r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Goražde</a:t>
            </a:r>
          </a:p>
          <a:p>
            <a:pPr algn="ctr"/>
            <a:endParaRPr lang="bs-Latn-B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Prača, 27 / 09 / 2013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3848" y="61356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76" y="61356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chemeClr val="tx2">
                    <a:lumMod val="75000"/>
                  </a:schemeClr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877"/>
            <a:ext cx="9144000" cy="51182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3106" y="1285860"/>
          <a:ext cx="1800200" cy="100584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V. INDUSTRIJSKA ZONA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IZGRADNJI </a:t>
                      </a: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HRENOVICA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Površina:                10 ha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>
            <a:off x="3643306" y="1428736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71934" y="1357298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143768" y="1785926"/>
          <a:ext cx="1800200" cy="118872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I. INDUSTRIJSKA ZONA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POBJEDA</a:t>
                      </a:r>
                    </a:p>
                    <a:p>
                      <a:pPr>
                        <a:buFontTx/>
                        <a:buNone/>
                      </a:pPr>
                      <a:endParaRPr lang="bs-Latn-BA" sz="12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Površina:           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ha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Broj zaposlenih: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7308304" y="1196752"/>
            <a:ext cx="14401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57950" y="2927794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143768" y="3357562"/>
          <a:ext cx="1800200" cy="118872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III. INDUSTRIJSKA ZONA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BEKTO-PRECIZA</a:t>
                      </a:r>
                    </a:p>
                    <a:p>
                      <a:pPr algn="ctr">
                        <a:buFontTx/>
                        <a:buNone/>
                      </a:pP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Površina:            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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ha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Broj zaposlenih: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rot="10800000">
            <a:off x="6429388" y="1928802"/>
            <a:ext cx="7143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0"/>
          </p:cNvCxnSpPr>
          <p:nvPr/>
        </p:nvCxnSpPr>
        <p:spPr>
          <a:xfrm rot="16200000" flipV="1">
            <a:off x="5930177" y="2428013"/>
            <a:ext cx="998992" cy="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00826" y="3643314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429256" y="4786322"/>
          <a:ext cx="1800200" cy="118872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II. INDUSTRIJSKA ZONA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VITKOVICI</a:t>
                      </a:r>
                    </a:p>
                    <a:p>
                      <a:pPr>
                        <a:buFontTx/>
                        <a:buNone/>
                      </a:pPr>
                      <a:endParaRPr lang="bs-Latn-BA" sz="12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Površina:            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ha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Broj zaposlenih: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1000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 rot="5400000" flipH="1" flipV="1">
            <a:off x="6111622" y="4461146"/>
            <a:ext cx="500066" cy="7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28660" y="4963494"/>
          <a:ext cx="1800200" cy="82296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VI. INDUSTRIJSKA ZONA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IZGRADNJiI</a:t>
                      </a: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USTIKOLINA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Površina:               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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ha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 flipH="1">
            <a:off x="2428860" y="5072074"/>
            <a:ext cx="10801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779912" y="5949280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57950" y="4071942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6643702" y="3643314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00430" y="5000636"/>
            <a:ext cx="144016" cy="1440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INDUSTRIJA BOSANSKO-PODRINJSKOG KANTONA GORAŽDE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b_bpk_gorazde_corel_v13-568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4624"/>
            <a:ext cx="815850" cy="1149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bg1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rgbClr val="FFFF00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rgbClr val="FFFF00"/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412776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Značaj izgradnje M-5 na ekonomski, socijalni i saobraćajni razvoj Istočne </a:t>
            </a:r>
          </a:p>
          <a:p>
            <a:pPr algn="ctr"/>
            <a:r>
              <a:rPr lang="bs-Latn-BA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Bosne i Hercegovine</a:t>
            </a:r>
          </a:p>
          <a:p>
            <a:pPr algn="ctr"/>
            <a:endParaRPr lang="bs-Latn-BA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HVALA</a:t>
            </a:r>
          </a:p>
          <a:p>
            <a:pPr algn="ctr"/>
            <a:endParaRPr lang="bs-Latn-B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Demir Imamović, </a:t>
            </a:r>
            <a:r>
              <a:rPr lang="en-US" sz="1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demir.imamovic@</a:t>
            </a:r>
            <a:r>
              <a:rPr lang="bs-Latn-BA" sz="1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bpkg.gov.ba</a:t>
            </a:r>
            <a:endParaRPr lang="en-US" sz="14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Ministarstvo za privredu </a:t>
            </a:r>
          </a:p>
          <a:p>
            <a:pPr algn="ctr"/>
            <a:r>
              <a:rPr lang="bs-Latn-B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Bosansko-podrinjski kanton Goražde</a:t>
            </a:r>
          </a:p>
          <a:p>
            <a:pPr algn="ctr"/>
            <a:endParaRPr lang="bs-Latn-B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s-Latn-B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bg1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rgbClr val="FFFF00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rgbClr val="FFFF00"/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 smtClean="0">
                <a:solidFill>
                  <a:schemeClr val="bg1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Bosanko-podrinjski kanton Goražde</a:t>
            </a:r>
          </a:p>
          <a:p>
            <a:r>
              <a:rPr lang="bs-Latn-BA" sz="1200" dirty="0" smtClean="0">
                <a:solidFill>
                  <a:srgbClr val="F0EA00"/>
                </a:solidFill>
                <a:latin typeface="Microsoft New Tai Lue" pitchFamily="34" charset="0"/>
                <a:ea typeface="MS PGothic" pitchFamily="34" charset="-128"/>
                <a:cs typeface="Microsoft New Tai Lue" pitchFamily="34" charset="0"/>
              </a:rPr>
              <a:t>www.bpkg.gov.ba</a:t>
            </a:r>
            <a:endParaRPr lang="en-US" sz="1200" dirty="0">
              <a:solidFill>
                <a:srgbClr val="F0EA00"/>
              </a:solidFill>
              <a:latin typeface="Microsoft New Tai Lue" pitchFamily="34" charset="0"/>
              <a:ea typeface="MS PGothic" pitchFamily="34" charset="-128"/>
              <a:cs typeface="Microsoft New Tai L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1272"/>
            <a:ext cx="9144000" cy="519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102" y="714356"/>
            <a:ext cx="57606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Minhen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785926"/>
            <a:ext cx="720080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Ljubljana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071678"/>
            <a:ext cx="57606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Zagreb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142984"/>
            <a:ext cx="864096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Budimpešta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2643182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Beograd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143248"/>
            <a:ext cx="648072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Sarajevo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4214818"/>
            <a:ext cx="57606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Skopje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4929198"/>
            <a:ext cx="566689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Solun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4500570"/>
            <a:ext cx="792088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Istanbul</a:t>
            </a:r>
            <a:endParaRPr lang="en-US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TEN-T  ZAPADNI BALKAN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4357686" y="3286124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429520" y="1571612"/>
          <a:ext cx="1714480" cy="1219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35"/>
                <a:gridCol w="1061345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TEN-T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– OSA 7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Budimpešta 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Solun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1189km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 rot="10800000">
            <a:off x="3714744" y="1643050"/>
            <a:ext cx="39290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7429488" y="3214686"/>
          <a:ext cx="1714512" cy="1706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KORIDOR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X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Bregana</a:t>
                      </a:r>
                      <a:r>
                        <a:rPr lang="bs-Latn-BA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/HR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Bogorodica/MK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1016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bs-Latn-BA" sz="1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0" y="3071810"/>
          <a:ext cx="1714512" cy="16764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KORIDOR Vb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Rupa/HR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Gorican (HR)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272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bs-Latn-BA" sz="1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 rot="10800000">
            <a:off x="1643042" y="321468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572001" y="2857099"/>
            <a:ext cx="71358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0" y="4714884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KORIDOR Vc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Dobrosevica /HR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Ploce /HR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534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71" name="Straight Connector 70"/>
          <p:cNvCxnSpPr/>
          <p:nvPr/>
        </p:nvCxnSpPr>
        <p:spPr>
          <a:xfrm rot="10800000">
            <a:off x="1714480" y="4857760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322497" y="4178305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526790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1643042" y="3786190"/>
            <a:ext cx="7143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TEN-T  ZAPADNI BALKAN / EVROPSKI KORIDORI I RUTE / SEETO </a:t>
            </a:r>
          </a:p>
        </p:txBody>
      </p:sp>
      <p:sp>
        <p:nvSpPr>
          <p:cNvPr id="41" name="Freeform 40"/>
          <p:cNvSpPr/>
          <p:nvPr/>
        </p:nvSpPr>
        <p:spPr>
          <a:xfrm rot="19834425">
            <a:off x="5660860" y="3019443"/>
            <a:ext cx="185253" cy="409841"/>
          </a:xfrm>
          <a:custGeom>
            <a:avLst/>
            <a:gdLst>
              <a:gd name="connsiteX0" fmla="*/ 0 w 152821"/>
              <a:gd name="connsiteY0" fmla="*/ 92953 h 409841"/>
              <a:gd name="connsiteX1" fmla="*/ 76411 w 152821"/>
              <a:gd name="connsiteY1" fmla="*/ 0 h 409841"/>
              <a:gd name="connsiteX2" fmla="*/ 152821 w 152821"/>
              <a:gd name="connsiteY2" fmla="*/ 92953 h 409841"/>
              <a:gd name="connsiteX3" fmla="*/ 103932 w 152821"/>
              <a:gd name="connsiteY3" fmla="*/ 92953 h 409841"/>
              <a:gd name="connsiteX4" fmla="*/ 103932 w 152821"/>
              <a:gd name="connsiteY4" fmla="*/ 316888 h 409841"/>
              <a:gd name="connsiteX5" fmla="*/ 152821 w 152821"/>
              <a:gd name="connsiteY5" fmla="*/ 316888 h 409841"/>
              <a:gd name="connsiteX6" fmla="*/ 76411 w 152821"/>
              <a:gd name="connsiteY6" fmla="*/ 409841 h 409841"/>
              <a:gd name="connsiteX7" fmla="*/ 0 w 152821"/>
              <a:gd name="connsiteY7" fmla="*/ 316888 h 409841"/>
              <a:gd name="connsiteX8" fmla="*/ 48889 w 152821"/>
              <a:gd name="connsiteY8" fmla="*/ 316888 h 409841"/>
              <a:gd name="connsiteX9" fmla="*/ 48889 w 152821"/>
              <a:gd name="connsiteY9" fmla="*/ 92953 h 409841"/>
              <a:gd name="connsiteX10" fmla="*/ 0 w 152821"/>
              <a:gd name="connsiteY10" fmla="*/ 92953 h 4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21" h="409841">
                <a:moveTo>
                  <a:pt x="0" y="92953"/>
                </a:moveTo>
                <a:lnTo>
                  <a:pt x="76411" y="0"/>
                </a:lnTo>
                <a:lnTo>
                  <a:pt x="152821" y="92953"/>
                </a:lnTo>
                <a:lnTo>
                  <a:pt x="103932" y="92953"/>
                </a:lnTo>
                <a:lnTo>
                  <a:pt x="103932" y="316888"/>
                </a:lnTo>
                <a:lnTo>
                  <a:pt x="152821" y="316888"/>
                </a:lnTo>
                <a:lnTo>
                  <a:pt x="76411" y="409841"/>
                </a:lnTo>
                <a:lnTo>
                  <a:pt x="0" y="316888"/>
                </a:lnTo>
                <a:lnTo>
                  <a:pt x="48889" y="316888"/>
                </a:lnTo>
                <a:lnTo>
                  <a:pt x="48889" y="92953"/>
                </a:lnTo>
                <a:lnTo>
                  <a:pt x="0" y="92953"/>
                </a:lnTo>
                <a:close/>
              </a:path>
            </a:pathLst>
          </a:cu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0" y="3680382"/>
          <a:ext cx="1643042" cy="11059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25921"/>
                <a:gridCol w="1017121"/>
              </a:tblGrid>
              <a:tr h="285404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267566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Ogulin </a:t>
                      </a: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/HR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7566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Bar/MNE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85404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703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0" y="2412682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R2A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Okučani /HR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Lašva/BIH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236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0" y="5000636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R-2B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Sarajevo/BiH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Vlore /ALB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395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0800000">
            <a:off x="1714480" y="514351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429488" y="3000372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Beograd/SRB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Bar/MNE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590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4357686" y="3143248"/>
            <a:ext cx="307183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429488" y="4500570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71504"/>
                <a:gridCol w="1143008"/>
              </a:tblGrid>
              <a:tr h="184356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R6A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Boljari/MNE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2834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Skoplje/MK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4356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259km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857752" y="4643446"/>
            <a:ext cx="25717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14480" y="2571744"/>
            <a:ext cx="92869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-Right Arrow 89"/>
          <p:cNvSpPr/>
          <p:nvPr/>
        </p:nvSpPr>
        <p:spPr>
          <a:xfrm rot="3220509">
            <a:off x="4956261" y="3458447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1" name="Left-Right Arrow 90"/>
          <p:cNvSpPr/>
          <p:nvPr/>
        </p:nvSpPr>
        <p:spPr>
          <a:xfrm rot="5400000">
            <a:off x="2964645" y="2821777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2" name="Left-Right Arrow 91"/>
          <p:cNvSpPr/>
          <p:nvPr/>
        </p:nvSpPr>
        <p:spPr>
          <a:xfrm rot="2211754">
            <a:off x="1778787" y="3421836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3" name="Left-Right Arrow 92"/>
          <p:cNvSpPr/>
          <p:nvPr/>
        </p:nvSpPr>
        <p:spPr>
          <a:xfrm rot="5400000">
            <a:off x="4250529" y="3750471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4" name="Left-Right Arrow 93"/>
          <p:cNvSpPr/>
          <p:nvPr/>
        </p:nvSpPr>
        <p:spPr>
          <a:xfrm rot="576851">
            <a:off x="3508851" y="2326748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5" name="Left-Right Arrow 94"/>
          <p:cNvSpPr/>
          <p:nvPr/>
        </p:nvSpPr>
        <p:spPr>
          <a:xfrm rot="3978156">
            <a:off x="3844930" y="4972546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6" name="Freeform 95"/>
          <p:cNvSpPr/>
          <p:nvPr/>
        </p:nvSpPr>
        <p:spPr>
          <a:xfrm rot="19834425">
            <a:off x="5517984" y="2162187"/>
            <a:ext cx="185253" cy="409841"/>
          </a:xfrm>
          <a:custGeom>
            <a:avLst/>
            <a:gdLst>
              <a:gd name="connsiteX0" fmla="*/ 0 w 152821"/>
              <a:gd name="connsiteY0" fmla="*/ 92953 h 409841"/>
              <a:gd name="connsiteX1" fmla="*/ 76411 w 152821"/>
              <a:gd name="connsiteY1" fmla="*/ 0 h 409841"/>
              <a:gd name="connsiteX2" fmla="*/ 152821 w 152821"/>
              <a:gd name="connsiteY2" fmla="*/ 92953 h 409841"/>
              <a:gd name="connsiteX3" fmla="*/ 103932 w 152821"/>
              <a:gd name="connsiteY3" fmla="*/ 92953 h 409841"/>
              <a:gd name="connsiteX4" fmla="*/ 103932 w 152821"/>
              <a:gd name="connsiteY4" fmla="*/ 316888 h 409841"/>
              <a:gd name="connsiteX5" fmla="*/ 152821 w 152821"/>
              <a:gd name="connsiteY5" fmla="*/ 316888 h 409841"/>
              <a:gd name="connsiteX6" fmla="*/ 76411 w 152821"/>
              <a:gd name="connsiteY6" fmla="*/ 409841 h 409841"/>
              <a:gd name="connsiteX7" fmla="*/ 0 w 152821"/>
              <a:gd name="connsiteY7" fmla="*/ 316888 h 409841"/>
              <a:gd name="connsiteX8" fmla="*/ 48889 w 152821"/>
              <a:gd name="connsiteY8" fmla="*/ 316888 h 409841"/>
              <a:gd name="connsiteX9" fmla="*/ 48889 w 152821"/>
              <a:gd name="connsiteY9" fmla="*/ 92953 h 409841"/>
              <a:gd name="connsiteX10" fmla="*/ 0 w 152821"/>
              <a:gd name="connsiteY10" fmla="*/ 92953 h 4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21" h="409841">
                <a:moveTo>
                  <a:pt x="0" y="92953"/>
                </a:moveTo>
                <a:lnTo>
                  <a:pt x="76411" y="0"/>
                </a:lnTo>
                <a:lnTo>
                  <a:pt x="152821" y="92953"/>
                </a:lnTo>
                <a:lnTo>
                  <a:pt x="103932" y="92953"/>
                </a:lnTo>
                <a:lnTo>
                  <a:pt x="103932" y="316888"/>
                </a:lnTo>
                <a:lnTo>
                  <a:pt x="152821" y="316888"/>
                </a:lnTo>
                <a:lnTo>
                  <a:pt x="76411" y="409841"/>
                </a:lnTo>
                <a:lnTo>
                  <a:pt x="0" y="316888"/>
                </a:lnTo>
                <a:lnTo>
                  <a:pt x="48889" y="316888"/>
                </a:lnTo>
                <a:lnTo>
                  <a:pt x="48889" y="92953"/>
                </a:lnTo>
                <a:lnTo>
                  <a:pt x="0" y="92953"/>
                </a:lnTo>
                <a:close/>
              </a:path>
            </a:pathLst>
          </a:cu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5237429">
            <a:off x="2485303" y="2615476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4" name="TextBox 53"/>
          <p:cNvSpPr txBox="1"/>
          <p:nvPr/>
        </p:nvSpPr>
        <p:spPr>
          <a:xfrm>
            <a:off x="4071934" y="5357826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Tirana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29190" y="4286256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Priština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43174" y="3286124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Sarajevo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4744" y="4429132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Podgorica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00562" y="2500306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Beograd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85852" y="1643050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Zagreb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3504" y="4857760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Skoplje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034" y="1357298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Ljubljana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360"/>
            <a:ext cx="9144000" cy="51032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TEN-T  ROUTA 3 / M-5 / SARAJEVO – UŽICE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43702" y="3214686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Sarajevo/BIH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Uzice/SRB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186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214942" y="3357562"/>
            <a:ext cx="14287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472" y="5000636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RUTA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R-2B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Sarajevo/BiH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Vlore /ALB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395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285984" y="5143512"/>
            <a:ext cx="1928826" cy="3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86182" y="3857628"/>
            <a:ext cx="357190" cy="3571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Oval 14"/>
          <p:cNvSpPr/>
          <p:nvPr/>
        </p:nvSpPr>
        <p:spPr>
          <a:xfrm>
            <a:off x="4000496" y="3286124"/>
            <a:ext cx="357190" cy="3571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2910" y="3857628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USKO GRLO R6B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Brod</a:t>
                      </a:r>
                      <a:r>
                        <a:rPr lang="bs-Latn-BA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na Drini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43702" y="2214554"/>
          <a:ext cx="1714512" cy="944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53148"/>
                <a:gridCol w="106136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USKO</a:t>
                      </a:r>
                      <a:r>
                        <a:rPr lang="bs-Latn-BA" sz="1000" baseline="0" dirty="0" smtClean="0">
                          <a:solidFill>
                            <a:schemeClr val="bg1"/>
                          </a:solidFill>
                        </a:rPr>
                        <a:t> GRLO R3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OD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Hrenovica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</a:t>
                      </a:r>
                      <a:endParaRPr 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Mesići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km</a:t>
                      </a:r>
                      <a:endParaRPr 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0EA00"/>
                    </a:solidFill>
                  </a:tcPr>
                </a:tc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 rot="5400000" flipH="1" flipV="1">
            <a:off x="3751258" y="2820982"/>
            <a:ext cx="928694" cy="1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57422" y="4000504"/>
            <a:ext cx="14287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14810" y="2357430"/>
            <a:ext cx="242889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8926" y="3143248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Sarajevo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9190" y="3143248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Užice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604" y="1571612"/>
            <a:ext cx="714823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Banja Luka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4810" y="3714752"/>
            <a:ext cx="64338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Goražde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GORNJE PODRINJE</a:t>
            </a:r>
            <a:endParaRPr lang="bs-Latn-BA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68" y="3643314"/>
            <a:ext cx="357190" cy="3571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val 6"/>
          <p:cNvSpPr/>
          <p:nvPr/>
        </p:nvSpPr>
        <p:spPr>
          <a:xfrm>
            <a:off x="3643306" y="3143248"/>
            <a:ext cx="357190" cy="3571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8" name="Picture 7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7941"/>
            <a:ext cx="9144000" cy="506211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928670"/>
          <a:ext cx="1872208" cy="1706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63464"/>
                <a:gridCol w="908744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VODOTOCI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ctr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RIJEKE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alpha val="6588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Dužina (km)</a:t>
                      </a:r>
                      <a:r>
                        <a:rPr lang="bs-Latn-BA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alpha val="65882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DRINA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340,0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TARA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dirty="0" smtClean="0">
                          <a:solidFill>
                            <a:schemeClr val="tx1"/>
                          </a:solidFill>
                        </a:rPr>
                        <a:t>148,4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PIVA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PRAČA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56,9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LIM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dirty="0" smtClean="0">
                          <a:solidFill>
                            <a:schemeClr val="tx1"/>
                          </a:solidFill>
                        </a:rPr>
                        <a:t>234,2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2066" y="2427158"/>
            <a:ext cx="50006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Drina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4000504"/>
            <a:ext cx="50006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713174"/>
            <a:ext cx="50006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Tara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713174"/>
            <a:ext cx="50006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Piva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3498728"/>
            <a:ext cx="50006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Prača</a:t>
            </a: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4714876" y="250030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286380" y="40719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500430" y="357187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786182" y="47863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786314" y="47863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200386" y="928670"/>
          <a:ext cx="1872208" cy="17068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60648"/>
                <a:gridCol w="611560"/>
              </a:tblGrid>
              <a:tr h="158417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</a:rPr>
                        <a:t>POVRŠINA I STANOVNIŠTVO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32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5882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POVRŠINA (km2)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3.450</a:t>
                      </a:r>
                      <a:r>
                        <a:rPr lang="bs-Latn-BA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 BiH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505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RS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2.945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BROJ STANOVNIKA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108.404</a:t>
                      </a:r>
                      <a:endParaRPr 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Federacija BiH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33.053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Republika Srpska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75.311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337"/>
            <a:ext cx="9144000" cy="5037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PLANINE ISTOČNE BOSNE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2357430"/>
            <a:ext cx="295521" cy="195814"/>
          </a:xfrm>
          <a:prstGeom prst="rect">
            <a:avLst/>
          </a:prstGeom>
          <a:solidFill>
            <a:schemeClr val="accent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2500306"/>
            <a:ext cx="24422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M-5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2000240"/>
            <a:ext cx="24422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M-5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372" y="2500306"/>
            <a:ext cx="591829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GORAŽDE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2071678"/>
            <a:ext cx="494293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VIŠEGRAD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2066" y="3214686"/>
            <a:ext cx="414143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ČAJNIĆE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306" y="3286124"/>
            <a:ext cx="360040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FOČA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388" y="3071810"/>
            <a:ext cx="324375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RUDO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628" y="1785926"/>
            <a:ext cx="508720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ROGATICA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815714">
            <a:off x="2728351" y="2429586"/>
            <a:ext cx="93660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chemeClr val="bg1"/>
                </a:solidFill>
              </a:rPr>
              <a:t>JAHORINA</a:t>
            </a:r>
            <a:endParaRPr lang="bs-Latn-BA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8589637">
            <a:off x="2426221" y="4641616"/>
            <a:ext cx="1069524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chemeClr val="bg1"/>
                </a:solidFill>
              </a:rPr>
              <a:t>ZELENGORA</a:t>
            </a:r>
            <a:endParaRPr lang="bs-Latn-BA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7799901">
            <a:off x="3496721" y="5260588"/>
            <a:ext cx="771621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chemeClr val="bg1"/>
                </a:solidFill>
              </a:rPr>
              <a:t>MAGLIC</a:t>
            </a:r>
            <a:endParaRPr lang="bs-Latn-BA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3944472">
            <a:off x="3424504" y="1354604"/>
            <a:ext cx="976549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chemeClr val="bg1"/>
                </a:solidFill>
              </a:rPr>
              <a:t>ROMANIJA</a:t>
            </a:r>
            <a:endParaRPr lang="bs-Latn-BA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59068" y="1213292"/>
            <a:ext cx="612668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SARAJEVO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58148" y="2285992"/>
            <a:ext cx="316360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UŽICE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74830">
            <a:off x="1304140" y="2871313"/>
            <a:ext cx="1050288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chemeClr val="bg1"/>
                </a:solidFill>
              </a:rPr>
              <a:t>BJELAŠNICA</a:t>
            </a:r>
            <a:endParaRPr lang="bs-Latn-B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RACA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0018"/>
            <a:ext cx="9144000" cy="4997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1412776"/>
            <a:ext cx="37246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M-19.3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636912"/>
            <a:ext cx="295521" cy="195814"/>
          </a:xfrm>
          <a:prstGeom prst="rect">
            <a:avLst/>
          </a:prstGeom>
          <a:solidFill>
            <a:schemeClr val="accent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3789040"/>
            <a:ext cx="432048" cy="1785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bs-Latn-BA" sz="800" dirty="0" smtClean="0">
                <a:solidFill>
                  <a:schemeClr val="bg1"/>
                </a:solidFill>
              </a:rPr>
              <a:t>M-20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2996952"/>
            <a:ext cx="24422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M-5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2060848"/>
            <a:ext cx="24422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M-5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96752"/>
            <a:ext cx="295521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M-17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213556"/>
            <a:ext cx="372465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M-18,1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3933057"/>
            <a:ext cx="432048" cy="18408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bs-Latn-BA" sz="800" dirty="0" smtClean="0">
                <a:solidFill>
                  <a:schemeClr val="bg1"/>
                </a:solidFill>
              </a:rPr>
              <a:t>R-448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1124744"/>
            <a:ext cx="295521" cy="195814"/>
          </a:xfrm>
          <a:prstGeom prst="rect">
            <a:avLst/>
          </a:prstGeom>
          <a:solidFill>
            <a:srgbClr val="0070C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M-19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0" y="2786058"/>
            <a:ext cx="288032" cy="12311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R-448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911" y="1556792"/>
            <a:ext cx="500705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SARAJEVO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373" y="3177927"/>
            <a:ext cx="591829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GORAŽDE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7987" y="2132856"/>
            <a:ext cx="494293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VIŠEGRAD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4313306"/>
            <a:ext cx="414143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ČAJNIĆE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3558" y="4529330"/>
            <a:ext cx="300330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FOČA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272" y="3717032"/>
            <a:ext cx="324375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RUDO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4509120"/>
            <a:ext cx="295521" cy="195814"/>
          </a:xfrm>
          <a:prstGeom prst="rect">
            <a:avLst/>
          </a:prstGeom>
          <a:solidFill>
            <a:schemeClr val="accent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8024" y="1988840"/>
            <a:ext cx="508720" cy="195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ROGATICA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3250490"/>
            <a:ext cx="432048" cy="1785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bs-Latn-BA" sz="800" dirty="0" smtClean="0">
                <a:solidFill>
                  <a:schemeClr val="bg1"/>
                </a:solidFill>
              </a:rPr>
              <a:t>R-457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832" y="5517232"/>
            <a:ext cx="295521" cy="195814"/>
          </a:xfrm>
          <a:prstGeom prst="rect">
            <a:avLst/>
          </a:prstGeom>
          <a:solidFill>
            <a:schemeClr val="accent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bs-Latn-BA" sz="800" dirty="0" smtClean="0">
                <a:solidFill>
                  <a:schemeClr val="bg1"/>
                </a:solidFill>
              </a:rPr>
              <a:t>M-18</a:t>
            </a:r>
            <a:endParaRPr lang="bs-Latn-BA" sz="800" dirty="0">
              <a:solidFill>
                <a:schemeClr val="bg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 rot="1562792">
            <a:off x="4080354" y="1540929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Left-Right Arrow 28"/>
          <p:cNvSpPr/>
          <p:nvPr/>
        </p:nvSpPr>
        <p:spPr>
          <a:xfrm>
            <a:off x="5792421" y="2388526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1" name="Left-Right Arrow 30"/>
          <p:cNvSpPr/>
          <p:nvPr/>
        </p:nvSpPr>
        <p:spPr>
          <a:xfrm rot="19722159">
            <a:off x="4071207" y="3881012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3" name="Left-Right Arrow 32"/>
          <p:cNvSpPr/>
          <p:nvPr/>
        </p:nvSpPr>
        <p:spPr>
          <a:xfrm rot="19722159">
            <a:off x="1715207" y="1191037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6" name="Left-Right Arrow 35"/>
          <p:cNvSpPr/>
          <p:nvPr/>
        </p:nvSpPr>
        <p:spPr>
          <a:xfrm rot="3602519">
            <a:off x="936819" y="3681301"/>
            <a:ext cx="500066" cy="142876"/>
          </a:xfrm>
          <a:prstGeom prst="left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8" name="Rectangle 37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CESTOVNA INFRASTRUKTURA GORNJEG PODRINJA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RACA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7473"/>
            <a:ext cx="9144000" cy="522305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008" y="908720"/>
          <a:ext cx="1835696" cy="397035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115617"/>
                <a:gridCol w="720079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GORNJE PODRINJE</a:t>
                      </a: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POVRŠINA (km2)</a:t>
                      </a:r>
                      <a:endParaRPr lang="en-US" sz="10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bs-Latn-BA" sz="10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3.450</a:t>
                      </a:r>
                      <a:r>
                        <a:rPr lang="bs-Latn-BA" sz="10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 </a:t>
                      </a:r>
                      <a:endParaRPr lang="en-US" sz="10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 BiH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505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RS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2.945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STANOVNIŠTVO</a:t>
                      </a:r>
                      <a:endParaRPr lang="en-US" sz="10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108.404</a:t>
                      </a:r>
                      <a:r>
                        <a:rPr lang="bs-Latn-BA" sz="10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 </a:t>
                      </a:r>
                      <a:endParaRPr lang="en-US" sz="10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 BiH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33.053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RS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75.311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i="0" baseline="0" dirty="0" smtClean="0">
                          <a:solidFill>
                            <a:srgbClr val="FFFF00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RADNA SNAGA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0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0.904</a:t>
                      </a:r>
                      <a:r>
                        <a:rPr lang="bs-Latn-BA" sz="10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 </a:t>
                      </a:r>
                      <a:endParaRPr lang="en-US" sz="1000" b="1" i="0" u="none" strike="noStrike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Federacija BiH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9.760</a:t>
                      </a:r>
                    </a:p>
                  </a:txBody>
                  <a:tcPr marL="9525" marR="9525" marT="9525" marB="0" anchor="ctr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Republika Srpska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21.144</a:t>
                      </a:r>
                    </a:p>
                  </a:txBody>
                  <a:tcPr marL="9525" marR="9525" marT="9525" marB="0" anchor="ctr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baseline="0" dirty="0" smtClean="0">
                          <a:solidFill>
                            <a:srgbClr val="FFFF00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ZAPOSLENI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17.181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Federacija BiH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6.138</a:t>
                      </a:r>
                    </a:p>
                  </a:txBody>
                  <a:tcPr marL="9525" marR="9525" marT="9525" marB="0" anchor="b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Republika Srpska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11.043</a:t>
                      </a:r>
                    </a:p>
                  </a:txBody>
                  <a:tcPr marL="9525" marR="9525" marT="9525" marB="0" anchor="b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312752">
                <a:tc>
                  <a:txBody>
                    <a:bodyPr/>
                    <a:lstStyle/>
                    <a:p>
                      <a:pPr algn="l"/>
                      <a:r>
                        <a:rPr lang="bs-Latn-BA" sz="1000" b="1" baseline="0" dirty="0" smtClean="0">
                          <a:solidFill>
                            <a:srgbClr val="FFFF00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NEZAPOSLENI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13.723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Federacija BiH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3.622</a:t>
                      </a:r>
                    </a:p>
                  </a:txBody>
                  <a:tcPr marL="9525" marR="9525" marT="9525" marB="0" anchor="ctr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  <a:tr h="158417">
                <a:tc>
                  <a:txBody>
                    <a:bodyPr/>
                    <a:lstStyle/>
                    <a:p>
                      <a:pPr algn="l"/>
                      <a:r>
                        <a:rPr lang="bs-Latn-BA" sz="1000" b="0" i="1" dirty="0" smtClean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  <a:cs typeface="Verdana" pitchFamily="34" charset="0"/>
                        </a:rPr>
                        <a:t>Republika Srpska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+mn-lt"/>
                        <a:ea typeface="MS PGothic" pitchFamily="34" charset="-128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95B3D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10.101</a:t>
                      </a:r>
                    </a:p>
                  </a:txBody>
                  <a:tcPr marL="9525" marR="9525" marT="9525" marB="0" anchor="ctr">
                    <a:solidFill>
                      <a:srgbClr val="95B3D7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076056" y="3933056"/>
            <a:ext cx="5040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195736" y="980728"/>
          <a:ext cx="1152128" cy="1382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1152128"/>
              </a:tblGrid>
              <a:tr h="220483">
                <a:tc>
                  <a:txBody>
                    <a:bodyPr/>
                    <a:lstStyle/>
                    <a:p>
                      <a:pPr algn="ctr"/>
                      <a:r>
                        <a:rPr lang="bs-Latn-BA" sz="1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ROGATICA</a:t>
                      </a:r>
                      <a:endParaRPr lang="en-US" sz="1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17375E">
                        <a:alpha val="50196"/>
                      </a:srgbClr>
                    </a:solidFill>
                  </a:tcPr>
                </a:tc>
              </a:tr>
              <a:tr h="1138970">
                <a:tc>
                  <a:txBody>
                    <a:bodyPr/>
                    <a:lstStyle/>
                    <a:p>
                      <a:endParaRPr lang="en-US" sz="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8EB4E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2267744" y="1268760"/>
          <a:ext cx="986036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283968" y="1052736"/>
            <a:ext cx="0" cy="115212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6256" y="2939602"/>
            <a:ext cx="12961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47864" y="1052736"/>
            <a:ext cx="93610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732240" y="2276872"/>
          <a:ext cx="1152128" cy="1382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1152128"/>
              </a:tblGrid>
              <a:tr h="220483">
                <a:tc>
                  <a:txBody>
                    <a:bodyPr/>
                    <a:lstStyle/>
                    <a:p>
                      <a:pPr algn="ctr"/>
                      <a:r>
                        <a:rPr lang="bs-Latn-BA" sz="1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VIŠEGRAD</a:t>
                      </a:r>
                      <a:endParaRPr lang="en-US" sz="1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17375E">
                        <a:alpha val="50196"/>
                      </a:srgbClr>
                    </a:solidFill>
                  </a:tcPr>
                </a:tc>
              </a:tr>
              <a:tr h="1138970">
                <a:tc>
                  <a:txBody>
                    <a:bodyPr/>
                    <a:lstStyle/>
                    <a:p>
                      <a:pPr algn="ctr"/>
                      <a:endParaRPr lang="en-US" sz="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8EB4E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732240" y="2492896"/>
          <a:ext cx="108012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5940152" y="2348880"/>
            <a:ext cx="93610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635896" y="4581128"/>
          <a:ext cx="1152128" cy="1382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1152128"/>
              </a:tblGrid>
              <a:tr h="220483">
                <a:tc>
                  <a:txBody>
                    <a:bodyPr/>
                    <a:lstStyle/>
                    <a:p>
                      <a:pPr algn="ctr"/>
                      <a:r>
                        <a:rPr lang="bs-Latn-BA" sz="1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FOČA</a:t>
                      </a:r>
                      <a:endParaRPr lang="en-US" sz="1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  <a:alpha val="50196"/>
                      </a:schemeClr>
                    </a:solidFill>
                  </a:tcPr>
                </a:tc>
              </a:tr>
              <a:tr h="1138970">
                <a:tc>
                  <a:txBody>
                    <a:bodyPr/>
                    <a:lstStyle/>
                    <a:p>
                      <a:pPr algn="ctr"/>
                      <a:endParaRPr lang="en-US" sz="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8EB4E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707904" y="4869160"/>
          <a:ext cx="997074" cy="121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932040" y="3501008"/>
          <a:ext cx="1152128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1152128"/>
              </a:tblGrid>
              <a:tr h="266651">
                <a:tc>
                  <a:txBody>
                    <a:bodyPr/>
                    <a:lstStyle/>
                    <a:p>
                      <a:pPr algn="ctr"/>
                      <a:r>
                        <a:rPr lang="bs-Latn-BA" sz="10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GORAŽDE</a:t>
                      </a:r>
                      <a:endParaRPr lang="en-US" sz="1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17375E">
                        <a:alpha val="50196"/>
                      </a:srgbClr>
                    </a:solidFill>
                  </a:tcPr>
                </a:tc>
              </a:tr>
              <a:tr h="1245517">
                <a:tc>
                  <a:txBody>
                    <a:bodyPr/>
                    <a:lstStyle/>
                    <a:p>
                      <a:pPr algn="ctr"/>
                      <a:endParaRPr lang="en-US" sz="800" b="1" cap="none" spc="50" dirty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8EB4E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4932040" y="3789040"/>
          <a:ext cx="113005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3203848" y="4149080"/>
            <a:ext cx="1008112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11960" y="4149080"/>
            <a:ext cx="0" cy="43204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03948" y="3140968"/>
            <a:ext cx="140415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08104" y="3140968"/>
            <a:ext cx="0" cy="43204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EKONOMIJA GORNJEG PODRINJA /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7077"/>
            <a:ext cx="9144000" cy="51638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5796136" y="3717032"/>
            <a:ext cx="936104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496" y="4566240"/>
          <a:ext cx="1800200" cy="192024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130304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FOČA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Grane: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Rudarstvo, turizam, prerada drveta,  energetika,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građevinarstvo, obrazovanje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Izvozni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sektori: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Proizvodi od drveta, organski proizvodi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F0EA00">
                        <a:alpha val="67843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47864" y="4344496"/>
          <a:ext cx="1800200" cy="265176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GORAŽDE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Grane: Metaloprerađivačka, hemijska, tekstilna, drvna,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poljoprivreda, obrazovanje, turizam</a:t>
                      </a: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Izvozni sektori: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Proizvodi za auto industriju, industriju alata, proizvodi namjenske industrije,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proizvodi od drveta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F0EA00">
                        <a:alpha val="67843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343800" y="2786058"/>
          <a:ext cx="1800200" cy="109728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VIŠEGRAD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Energetika, 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turizam, metaloprerada, hemijska industrija, drvna i tekstilna proizvodnja.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343800" y="1500174"/>
          <a:ext cx="1800200" cy="91440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ROGATICA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Metalna industrija, drvna industrija, tekstilna  industrija, poljoprivreda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 rot="10800000">
            <a:off x="3857620" y="1643051"/>
            <a:ext cx="3500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211960" y="2790048"/>
            <a:ext cx="0" cy="1575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27984" y="3501008"/>
            <a:ext cx="360040" cy="83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5856" y="4869160"/>
            <a:ext cx="0" cy="2160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771800" y="3573464"/>
            <a:ext cx="22800" cy="1223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072066" y="3786190"/>
          <a:ext cx="1800200" cy="769375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ČAJNIČE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Drvna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industrija, turizam, poljoprivreda. 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0" y="836712"/>
          <a:ext cx="1800200" cy="91440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PRAČA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Energetika, drvna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industrija, poljoprivreda, turizam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-36512" y="2882632"/>
          <a:ext cx="1800200" cy="1554480"/>
        </p:xfrm>
        <a:graphic>
          <a:graphicData uri="http://schemas.openxmlformats.org/drawingml/2006/table">
            <a:tbl>
              <a:tblPr firstRow="1" bandRow="1">
                <a:effectLst/>
                <a:tableStyleId>{46F890A9-2807-4EBB-B81D-B2AA78EC7F39}</a:tableStyleId>
              </a:tblPr>
              <a:tblGrid>
                <a:gridCol w="1800200"/>
              </a:tblGrid>
              <a:tr h="202312">
                <a:tc>
                  <a:txBody>
                    <a:bodyPr/>
                    <a:lstStyle/>
                    <a:p>
                      <a:pPr algn="ctr"/>
                      <a:r>
                        <a:rPr lang="bs-Latn-BA" sz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USTIKOLINA</a:t>
                      </a:r>
                      <a:endParaRPr lang="en-US" sz="1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Grane: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Energetika, drvna industrija,</a:t>
                      </a: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poljoprivreda, turizam</a:t>
                      </a: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67843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bs-Latn-BA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Izvozni sektori: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bs-Latn-BA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Proizvodi od drveta</a:t>
                      </a:r>
                      <a:endParaRPr lang="bs-Latn-BA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F0EA00">
                        <a:alpha val="67843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Connector 69"/>
          <p:cNvCxnSpPr/>
          <p:nvPr/>
        </p:nvCxnSpPr>
        <p:spPr>
          <a:xfrm flipH="1" flipV="1">
            <a:off x="1763688" y="2995363"/>
            <a:ext cx="1152128" cy="1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763688" y="980728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915816" y="1000902"/>
            <a:ext cx="13904" cy="98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35696" y="4725144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5500694" y="2857496"/>
            <a:ext cx="185909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715008" y="3500438"/>
            <a:ext cx="57150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143372" y="3214686"/>
            <a:ext cx="185738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2008" y="33265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EKONOMIJA GORNJEG PODRINJA / II</a:t>
            </a:r>
          </a:p>
        </p:txBody>
      </p:sp>
      <p:pic>
        <p:nvPicPr>
          <p:cNvPr id="25" name="Picture 24" descr="logo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302" y="2193020"/>
            <a:ext cx="288602" cy="299876"/>
          </a:xfrm>
          <a:prstGeom prst="rect">
            <a:avLst/>
          </a:prstGeom>
        </p:spPr>
      </p:pic>
      <p:pic>
        <p:nvPicPr>
          <p:cNvPr id="26" name="Picture 25" descr="411740_364239553588160_190536529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2408" y="2564904"/>
            <a:ext cx="899592" cy="204193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80928"/>
            <a:ext cx="626893" cy="360040"/>
          </a:xfrm>
          <a:prstGeom prst="rect">
            <a:avLst/>
          </a:prstGeom>
        </p:spPr>
      </p:pic>
      <p:pic>
        <p:nvPicPr>
          <p:cNvPr id="37" name="Picture 36" descr="logo_oc_jahorina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81" y="1988840"/>
            <a:ext cx="1498083" cy="432048"/>
          </a:xfrm>
          <a:prstGeom prst="rect">
            <a:avLst/>
          </a:prstGeom>
        </p:spPr>
      </p:pic>
      <p:pic>
        <p:nvPicPr>
          <p:cNvPr id="38" name="Picture 37" descr="PRACA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5021733"/>
            <a:ext cx="639515" cy="639515"/>
          </a:xfrm>
          <a:prstGeom prst="rect">
            <a:avLst/>
          </a:prstGeom>
        </p:spPr>
      </p:pic>
      <p:pic>
        <p:nvPicPr>
          <p:cNvPr id="42" name="Picture 41" descr="logooo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9155" y="1919114"/>
            <a:ext cx="2143125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27722</TotalTime>
  <Words>610</Words>
  <Application>Microsoft Office PowerPoint</Application>
  <PresentationFormat>On-screen Show (4:3)</PresentationFormat>
  <Paragraphs>296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Dema</dc:creator>
  <cp:lastModifiedBy>Laptop</cp:lastModifiedBy>
  <cp:revision>454</cp:revision>
  <dcterms:created xsi:type="dcterms:W3CDTF">2013-03-27T21:07:14Z</dcterms:created>
  <dcterms:modified xsi:type="dcterms:W3CDTF">2013-09-26T12:09:48Z</dcterms:modified>
</cp:coreProperties>
</file>