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7" r:id="rId8"/>
    <p:sldId id="263" r:id="rId9"/>
    <p:sldId id="264" r:id="rId10"/>
    <p:sldId id="265" r:id="rId11"/>
    <p:sldId id="266" r:id="rId12"/>
    <p:sldId id="267" r:id="rId13"/>
    <p:sldId id="268" r:id="rId14"/>
    <p:sldId id="269" r:id="rId15"/>
    <p:sldId id="270" r:id="rId16"/>
    <p:sldId id="271" r:id="rId17"/>
    <p:sldId id="272" r:id="rId18"/>
    <p:sldId id="278"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4" autoAdjust="0"/>
    <p:restoredTop sz="94660"/>
  </p:normalViewPr>
  <p:slideViewPr>
    <p:cSldViewPr snapToGrid="0">
      <p:cViewPr varScale="1">
        <p:scale>
          <a:sx n="81" d="100"/>
          <a:sy n="81" d="100"/>
        </p:scale>
        <p:origin x="-78" y="-7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amir.Samir-PC\Desktop\CAPP%202013-2017\MONITORING%20-%20rad%20na%20automatskim%20izvjestajima\CCI%20-%20Monitoring%20-%20AI%20-%20Grafikoni%20uz%20obrazac%20za%20izvjestaje%20o%20radu%20kantonalnih%20SKUPSTINA%20-%20ss%20-%2029%20I%20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Profesor-%20admin\Desktop\prihodi%20rashod%202012-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bs-Latn-BA">
                <a:solidFill>
                  <a:sysClr val="windowText" lastClr="000000"/>
                </a:solidFill>
              </a:defRPr>
            </a:pPr>
            <a:r>
              <a:rPr lang="bs-Latn-BA" sz="1400">
                <a:solidFill>
                  <a:sysClr val="windowText" lastClr="000000"/>
                </a:solidFill>
              </a:rPr>
              <a:t>Usvajanje mjera u Vladi BPK</a:t>
            </a:r>
          </a:p>
        </c:rich>
      </c:tx>
      <c:layout/>
    </c:title>
    <c:view3D>
      <c:rAngAx val="1"/>
    </c:view3D>
    <c:plotArea>
      <c:layout/>
      <c:bar3DChart>
        <c:barDir val="col"/>
        <c:grouping val="clustered"/>
        <c:ser>
          <c:idx val="0"/>
          <c:order val="0"/>
          <c:dLbls>
            <c:spPr>
              <a:noFill/>
              <a:ln>
                <a:noFill/>
              </a:ln>
              <a:effectLst/>
            </c:spPr>
            <c:txPr>
              <a:bodyPr/>
              <a:lstStyle/>
              <a:p>
                <a:pPr>
                  <a:defRPr lang="bs-Latn-BA"/>
                </a:pPr>
                <a:endParaRPr lang="en-US"/>
              </a:p>
            </c:txPr>
            <c:showVal val="1"/>
            <c:extLst>
              <c:ext xmlns:c15="http://schemas.microsoft.com/office/drawing/2012/chart" uri="{CE6537A1-D6FC-4f65-9D91-7224C49458BB}">
                <c15:showLeaderLines val="0"/>
              </c:ext>
            </c:extLst>
          </c:dLbls>
          <c:cat>
            <c:strRef>
              <c:f>Sheet31!$D$6:$D$12</c:f>
              <c:strCache>
                <c:ptCount val="5"/>
                <c:pt idx="0">
                  <c:v>I-XII 2011.</c:v>
                </c:pt>
                <c:pt idx="1">
                  <c:v>I-XII 2012.</c:v>
                </c:pt>
                <c:pt idx="2">
                  <c:v>I-XII 2013.</c:v>
                </c:pt>
                <c:pt idx="3">
                  <c:v>I-XII 2014.</c:v>
                </c:pt>
                <c:pt idx="4">
                  <c:v>I-XII 2015.</c:v>
                </c:pt>
              </c:strCache>
            </c:strRef>
          </c:cat>
          <c:val>
            <c:numRef>
              <c:f>Sheet31!$E$6:$E$12</c:f>
              <c:numCache>
                <c:formatCode>General</c:formatCode>
                <c:ptCount val="5"/>
                <c:pt idx="0">
                  <c:v>889</c:v>
                </c:pt>
                <c:pt idx="1">
                  <c:v>848</c:v>
                </c:pt>
                <c:pt idx="2">
                  <c:v>1067</c:v>
                </c:pt>
                <c:pt idx="3">
                  <c:v>1075</c:v>
                </c:pt>
                <c:pt idx="4">
                  <c:v>1163</c:v>
                </c:pt>
              </c:numCache>
            </c:numRef>
          </c:val>
        </c:ser>
        <c:dLbls>
          <c:showVal val="1"/>
        </c:dLbls>
        <c:shape val="box"/>
        <c:axId val="43301504"/>
        <c:axId val="43307392"/>
        <c:axId val="0"/>
      </c:bar3DChart>
      <c:catAx>
        <c:axId val="43301504"/>
        <c:scaling>
          <c:orientation val="minMax"/>
        </c:scaling>
        <c:axPos val="b"/>
        <c:numFmt formatCode="General" sourceLinked="0"/>
        <c:majorTickMark val="none"/>
        <c:tickLblPos val="nextTo"/>
        <c:txPr>
          <a:bodyPr/>
          <a:lstStyle/>
          <a:p>
            <a:pPr>
              <a:defRPr lang="bs-Latn-BA"/>
            </a:pPr>
            <a:endParaRPr lang="en-US"/>
          </a:p>
        </c:txPr>
        <c:crossAx val="43307392"/>
        <c:crosses val="autoZero"/>
        <c:auto val="1"/>
        <c:lblAlgn val="ctr"/>
        <c:lblOffset val="100"/>
      </c:catAx>
      <c:valAx>
        <c:axId val="43307392"/>
        <c:scaling>
          <c:orientation val="minMax"/>
        </c:scaling>
        <c:delete val="1"/>
        <c:axPos val="l"/>
        <c:numFmt formatCode="General" sourceLinked="1"/>
        <c:tickLblPos val="nextTo"/>
        <c:crossAx val="43301504"/>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
  <c:chart>
    <c:title>
      <c:tx>
        <c:rich>
          <a:bodyPr/>
          <a:lstStyle/>
          <a:p>
            <a:pPr>
              <a:defRPr lang="en-US"/>
            </a:pPr>
            <a:r>
              <a:rPr lang="bs-Latn-BA" sz="900">
                <a:latin typeface="Arial" pitchFamily="34" charset="0"/>
                <a:cs typeface="Arial" pitchFamily="34" charset="0"/>
              </a:rPr>
              <a:t>Pregled prihoda i rashoda od 2012-2015. godine</a:t>
            </a:r>
          </a:p>
        </c:rich>
      </c:tx>
      <c:layout/>
    </c:title>
    <c:plotArea>
      <c:layout>
        <c:manualLayout>
          <c:layoutTarget val="inner"/>
          <c:xMode val="edge"/>
          <c:yMode val="edge"/>
          <c:x val="0.14084815323351763"/>
          <c:y val="0.12741928154503143"/>
          <c:w val="0.82435033612059561"/>
          <c:h val="0.69790574685626949"/>
        </c:manualLayout>
      </c:layout>
      <c:barChart>
        <c:barDir val="col"/>
        <c:grouping val="clustered"/>
        <c:ser>
          <c:idx val="0"/>
          <c:order val="0"/>
          <c:tx>
            <c:strRef>
              <c:f>Sheet1!$A$2</c:f>
              <c:strCache>
                <c:ptCount val="1"/>
                <c:pt idx="0">
                  <c:v>PRIHODI</c:v>
                </c:pt>
              </c:strCache>
            </c:strRef>
          </c:tx>
          <c:dLbls>
            <c:dLbl>
              <c:idx val="1"/>
              <c:layout>
                <c:manualLayout>
                  <c:x val="-1.7400755322944151E-2"/>
                  <c:y val="1.3434089000839641E-2"/>
                </c:manualLayout>
              </c:layout>
              <c:showVal val="1"/>
            </c:dLbl>
            <c:dLbl>
              <c:idx val="2"/>
              <c:layout>
                <c:manualLayout>
                  <c:x val="-6.5252832461040544E-3"/>
                  <c:y val="0"/>
                </c:manualLayout>
              </c:layout>
              <c:showVal val="1"/>
            </c:dLbl>
            <c:dLbl>
              <c:idx val="3"/>
              <c:layout>
                <c:manualLayout>
                  <c:x val="-1.3050566492208121E-2"/>
                  <c:y val="0"/>
                </c:manualLayout>
              </c:layout>
              <c:showVal val="1"/>
            </c:dLbl>
            <c:txPr>
              <a:bodyPr/>
              <a:lstStyle/>
              <a:p>
                <a:pPr>
                  <a:defRPr lang="en-US" sz="900">
                    <a:latin typeface="Arial" pitchFamily="34" charset="0"/>
                    <a:cs typeface="Arial" pitchFamily="34" charset="0"/>
                  </a:defRPr>
                </a:pPr>
                <a:endParaRPr lang="en-US"/>
              </a:p>
            </c:txPr>
            <c:showVal val="1"/>
          </c:dLbls>
          <c:cat>
            <c:numRef>
              <c:f>Sheet1!$B$1:$E$1</c:f>
              <c:numCache>
                <c:formatCode>General</c:formatCode>
                <c:ptCount val="4"/>
                <c:pt idx="0">
                  <c:v>2012</c:v>
                </c:pt>
                <c:pt idx="1">
                  <c:v>2013</c:v>
                </c:pt>
                <c:pt idx="2">
                  <c:v>2014</c:v>
                </c:pt>
                <c:pt idx="3">
                  <c:v>2015</c:v>
                </c:pt>
              </c:numCache>
            </c:numRef>
          </c:cat>
          <c:val>
            <c:numRef>
              <c:f>Sheet1!$B$2:$E$2</c:f>
              <c:numCache>
                <c:formatCode>#,##0</c:formatCode>
                <c:ptCount val="4"/>
                <c:pt idx="0">
                  <c:v>35139199</c:v>
                </c:pt>
                <c:pt idx="1">
                  <c:v>30092253</c:v>
                </c:pt>
                <c:pt idx="2">
                  <c:v>36887657</c:v>
                </c:pt>
                <c:pt idx="3">
                  <c:v>38892656</c:v>
                </c:pt>
              </c:numCache>
            </c:numRef>
          </c:val>
        </c:ser>
        <c:ser>
          <c:idx val="1"/>
          <c:order val="1"/>
          <c:tx>
            <c:strRef>
              <c:f>Sheet1!$A$3</c:f>
              <c:strCache>
                <c:ptCount val="1"/>
                <c:pt idx="0">
                  <c:v>RASHODI</c:v>
                </c:pt>
              </c:strCache>
            </c:strRef>
          </c:tx>
          <c:dLbls>
            <c:dLbl>
              <c:idx val="0"/>
              <c:layout>
                <c:manualLayout>
                  <c:x val="3.9151699476624426E-2"/>
                  <c:y val="6.7167800498489404E-3"/>
                </c:manualLayout>
              </c:layout>
              <c:showVal val="1"/>
            </c:dLbl>
            <c:dLbl>
              <c:idx val="2"/>
              <c:layout>
                <c:manualLayout>
                  <c:x val="1.9575678471035383E-2"/>
                  <c:y val="6.7170445004198194E-3"/>
                </c:manualLayout>
              </c:layout>
              <c:showVal val="1"/>
            </c:dLbl>
            <c:dLbl>
              <c:idx val="3"/>
              <c:layout>
                <c:manualLayout>
                  <c:x val="2.6101132984416291E-2"/>
                  <c:y val="-6.7170445004198194E-3"/>
                </c:manualLayout>
              </c:layout>
              <c:showVal val="1"/>
            </c:dLbl>
            <c:txPr>
              <a:bodyPr/>
              <a:lstStyle/>
              <a:p>
                <a:pPr>
                  <a:defRPr lang="en-US" sz="900">
                    <a:latin typeface="Arial" pitchFamily="34" charset="0"/>
                    <a:cs typeface="Arial" pitchFamily="34" charset="0"/>
                  </a:defRPr>
                </a:pPr>
                <a:endParaRPr lang="en-US"/>
              </a:p>
            </c:txPr>
            <c:showVal val="1"/>
          </c:dLbls>
          <c:cat>
            <c:numRef>
              <c:f>Sheet1!$B$1:$E$1</c:f>
              <c:numCache>
                <c:formatCode>General</c:formatCode>
                <c:ptCount val="4"/>
                <c:pt idx="0">
                  <c:v>2012</c:v>
                </c:pt>
                <c:pt idx="1">
                  <c:v>2013</c:v>
                </c:pt>
                <c:pt idx="2">
                  <c:v>2014</c:v>
                </c:pt>
                <c:pt idx="3">
                  <c:v>2015</c:v>
                </c:pt>
              </c:numCache>
            </c:numRef>
          </c:cat>
          <c:val>
            <c:numRef>
              <c:f>Sheet1!$B$3:$E$3</c:f>
              <c:numCache>
                <c:formatCode>#,##0</c:formatCode>
                <c:ptCount val="4"/>
                <c:pt idx="0">
                  <c:v>34301685</c:v>
                </c:pt>
                <c:pt idx="1">
                  <c:v>34269484</c:v>
                </c:pt>
                <c:pt idx="2">
                  <c:v>36498286</c:v>
                </c:pt>
                <c:pt idx="3">
                  <c:v>39210501</c:v>
                </c:pt>
              </c:numCache>
            </c:numRef>
          </c:val>
        </c:ser>
        <c:dLbls>
          <c:showVal val="1"/>
        </c:dLbls>
        <c:gapWidth val="74"/>
        <c:axId val="43674240"/>
        <c:axId val="43680128"/>
      </c:barChart>
      <c:catAx>
        <c:axId val="43674240"/>
        <c:scaling>
          <c:orientation val="minMax"/>
        </c:scaling>
        <c:axPos val="b"/>
        <c:numFmt formatCode="General" sourceLinked="1"/>
        <c:majorTickMark val="none"/>
        <c:tickLblPos val="nextTo"/>
        <c:txPr>
          <a:bodyPr/>
          <a:lstStyle/>
          <a:p>
            <a:pPr>
              <a:defRPr lang="en-US" sz="900">
                <a:latin typeface="Arial" pitchFamily="34" charset="0"/>
                <a:cs typeface="Arial" pitchFamily="34" charset="0"/>
              </a:defRPr>
            </a:pPr>
            <a:endParaRPr lang="en-US"/>
          </a:p>
        </c:txPr>
        <c:crossAx val="43680128"/>
        <c:crosses val="autoZero"/>
        <c:auto val="1"/>
        <c:lblAlgn val="ctr"/>
        <c:lblOffset val="100"/>
      </c:catAx>
      <c:valAx>
        <c:axId val="43680128"/>
        <c:scaling>
          <c:orientation val="minMax"/>
        </c:scaling>
        <c:axPos val="l"/>
        <c:numFmt formatCode="#,##0" sourceLinked="1"/>
        <c:majorTickMark val="none"/>
        <c:tickLblPos val="nextTo"/>
        <c:txPr>
          <a:bodyPr/>
          <a:lstStyle/>
          <a:p>
            <a:pPr>
              <a:defRPr lang="en-US" sz="900">
                <a:latin typeface="Arial" pitchFamily="34" charset="0"/>
                <a:cs typeface="Arial" pitchFamily="34" charset="0"/>
              </a:defRPr>
            </a:pPr>
            <a:endParaRPr lang="en-US"/>
          </a:p>
        </c:txPr>
        <c:crossAx val="43674240"/>
        <c:crosses val="autoZero"/>
        <c:crossBetween val="between"/>
      </c:valAx>
    </c:plotArea>
    <c:legend>
      <c:legendPos val="b"/>
      <c:layout/>
      <c:txPr>
        <a:bodyPr/>
        <a:lstStyle/>
        <a:p>
          <a:pPr>
            <a:defRPr lang="en-US" sz="900">
              <a:latin typeface="Arial" pitchFamily="34" charset="0"/>
              <a:cs typeface="Arial" pitchFamily="34" charset="0"/>
            </a:defRPr>
          </a:pPr>
          <a:endParaRPr lang="en-US"/>
        </a:p>
      </c:txPr>
    </c:legend>
    <c:plotVisOnly val="1"/>
  </c:chart>
  <c:spPr>
    <a:noFill/>
    <a:ln>
      <a:noFill/>
    </a:ln>
  </c:spPr>
  <c:externalData r:id="rId1"/>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6/10/2016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6/10/2016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6/10/2016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6/10/2016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6/10/2016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6/10/2016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6/10/2016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s-Latn-BA" dirty="0" smtClean="0"/>
              <a:t>Izvještaj o radu Vlade BPK-a za 2015 godinu</a:t>
            </a:r>
            <a:endParaRPr lang="bs-Latn-BA" dirty="0"/>
          </a:p>
        </p:txBody>
      </p:sp>
      <p:sp>
        <p:nvSpPr>
          <p:cNvPr id="3" name="Subtitle 2"/>
          <p:cNvSpPr>
            <a:spLocks noGrp="1"/>
          </p:cNvSpPr>
          <p:nvPr>
            <p:ph type="subTitle" idx="1"/>
          </p:nvPr>
        </p:nvSpPr>
        <p:spPr/>
        <p:txBody>
          <a:bodyPr/>
          <a:lstStyle/>
          <a:p>
            <a:r>
              <a:rPr lang="bs-Latn-BA" dirty="0" smtClean="0"/>
              <a:t>Skraćena verzija </a:t>
            </a:r>
            <a:endParaRPr lang="bs-Latn-BA" dirty="0"/>
          </a:p>
        </p:txBody>
      </p:sp>
    </p:spTree>
    <p:extLst>
      <p:ext uri="{BB962C8B-B14F-4D97-AF65-F5344CB8AC3E}">
        <p14:creationId xmlns:p14="http://schemas.microsoft.com/office/powerpoint/2010/main" xmlns="" val="2962185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Aktivnosti koje su obilježile rad u 2015</a:t>
            </a:r>
            <a:endParaRPr lang="bs-Latn-BA" dirty="0"/>
          </a:p>
        </p:txBody>
      </p:sp>
      <p:sp>
        <p:nvSpPr>
          <p:cNvPr id="3" name="Content Placeholder 2"/>
          <p:cNvSpPr>
            <a:spLocks noGrp="1"/>
          </p:cNvSpPr>
          <p:nvPr>
            <p:ph idx="1"/>
          </p:nvPr>
        </p:nvSpPr>
        <p:spPr/>
        <p:txBody>
          <a:bodyPr/>
          <a:lstStyle/>
          <a:p>
            <a:pPr marL="0" indent="0">
              <a:buNone/>
            </a:pPr>
            <a:r>
              <a:rPr lang="bs-Latn-BA" dirty="0" smtClean="0"/>
              <a:t>PO OBLASTIMA I RESORIMA</a:t>
            </a:r>
          </a:p>
          <a:p>
            <a:endParaRPr lang="bs-Latn-BA" dirty="0"/>
          </a:p>
        </p:txBody>
      </p:sp>
    </p:spTree>
    <p:extLst>
      <p:ext uri="{BB962C8B-B14F-4D97-AF65-F5344CB8AC3E}">
        <p14:creationId xmlns:p14="http://schemas.microsoft.com/office/powerpoint/2010/main" xmlns="" val="2673214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06679" cy="940490"/>
          </a:xfrm>
        </p:spPr>
        <p:txBody>
          <a:bodyPr/>
          <a:lstStyle/>
          <a:p>
            <a:r>
              <a:rPr lang="bs-Latn-BA" dirty="0" smtClean="0"/>
              <a:t>Privreda, infrastruktura, resursi</a:t>
            </a:r>
            <a:endParaRPr lang="bs-Latn-BA" dirty="0"/>
          </a:p>
        </p:txBody>
      </p:sp>
      <p:sp>
        <p:nvSpPr>
          <p:cNvPr id="3" name="Content Placeholder 2"/>
          <p:cNvSpPr>
            <a:spLocks noGrp="1"/>
          </p:cNvSpPr>
          <p:nvPr>
            <p:ph idx="1"/>
          </p:nvPr>
        </p:nvSpPr>
        <p:spPr>
          <a:xfrm>
            <a:off x="290945" y="1974273"/>
            <a:ext cx="11627428" cy="4810992"/>
          </a:xfrm>
        </p:spPr>
        <p:txBody>
          <a:bodyPr>
            <a:normAutofit fontScale="40000" lnSpcReduction="20000"/>
          </a:bodyPr>
          <a:lstStyle/>
          <a:p>
            <a:r>
              <a:rPr lang="bs-Latn-BA" dirty="0" smtClean="0"/>
              <a:t>Izvršavanja </a:t>
            </a:r>
            <a:r>
              <a:rPr lang="bs-Latn-BA" dirty="0"/>
              <a:t>zakonskih odredbi i </a:t>
            </a:r>
            <a:r>
              <a:rPr lang="bs-Latn-BA" dirty="0" smtClean="0"/>
              <a:t>podsticaja u iznosu od 663 450, 00 KM,</a:t>
            </a:r>
          </a:p>
          <a:p>
            <a:r>
              <a:rPr lang="bs-Latn-BA" dirty="0"/>
              <a:t>I</a:t>
            </a:r>
            <a:r>
              <a:rPr lang="bs-Latn-BA" dirty="0" smtClean="0"/>
              <a:t>mplementiranje </a:t>
            </a:r>
            <a:r>
              <a:rPr lang="bs-Latn-BA" dirty="0"/>
              <a:t>odredbi Zakona o imovini u slučaju privrednog društva </a:t>
            </a:r>
            <a:r>
              <a:rPr lang="bs-Latn-BA" dirty="0" smtClean="0"/>
              <a:t>EMKA što je rezultiralo ukupnom investicionom ulaganju u iznosu od preko 16 miliona KM i novim zapošljavanjem i očekivanim rastom zapošljavanja unutar ovog privrednog subjekta,</a:t>
            </a:r>
          </a:p>
          <a:p>
            <a:r>
              <a:rPr lang="hr-HR" dirty="0" smtClean="0"/>
              <a:t>Otvaranje </a:t>
            </a:r>
            <a:r>
              <a:rPr lang="hr-HR" dirty="0"/>
              <a:t>trgovinskog centra «Bingo</a:t>
            </a:r>
            <a:r>
              <a:rPr lang="hr-HR" dirty="0" smtClean="0"/>
              <a:t>» kroz koji je implementiran program prekvalifikacije i osposobljavanja za rad.</a:t>
            </a:r>
            <a:endParaRPr lang="bs-Latn-BA" dirty="0" smtClean="0"/>
          </a:p>
          <a:p>
            <a:r>
              <a:rPr lang="bs-Latn-BA" dirty="0"/>
              <a:t>Infrastrukturna ulaganja u industrijske zone u sve tri </a:t>
            </a:r>
            <a:r>
              <a:rPr lang="bs-Latn-BA" dirty="0" smtClean="0"/>
              <a:t>općine ( Vitkovići- potisni vodovod, Pobjeda-Parking prostor i prečistač, Ustikolina- Industrijska zona Mlin i Hladnjača, Pale Prača- Vinča  350 000,00 KM)</a:t>
            </a:r>
          </a:p>
          <a:p>
            <a:r>
              <a:rPr lang="bs-Latn-BA" dirty="0" smtClean="0"/>
              <a:t>Kroz saradnju sa Fondom za zaštitu okoliša realizovan projekat izrade Studije za </a:t>
            </a:r>
            <a:r>
              <a:rPr lang="bs-Latn-BA" dirty="0"/>
              <a:t>revitalizaciju planirane lokacije nove poslovne zone „Haldište“ i zaštite vodotoka rijeke Drine od industrijskog </a:t>
            </a:r>
            <a:r>
              <a:rPr lang="bs-Latn-BA" dirty="0" smtClean="0"/>
              <a:t>otpada ( 44 000,00 KM) i obezbjeđen nastavak izrade prečistača za Industrijsku zonu Pobjeda što je podržano sa dodatnih 300 000,00 KM.</a:t>
            </a:r>
          </a:p>
          <a:p>
            <a:r>
              <a:rPr lang="bs-Latn-BA" dirty="0" smtClean="0"/>
              <a:t>U  </a:t>
            </a:r>
            <a:r>
              <a:rPr lang="en-GB" dirty="0" err="1" smtClean="0"/>
              <a:t>saradnji</a:t>
            </a:r>
            <a:r>
              <a:rPr lang="en-GB" dirty="0" smtClean="0"/>
              <a:t> </a:t>
            </a:r>
            <a:r>
              <a:rPr lang="en-GB" dirty="0" err="1"/>
              <a:t>sa</a:t>
            </a:r>
            <a:r>
              <a:rPr lang="en-GB" dirty="0"/>
              <a:t> </a:t>
            </a:r>
            <a:r>
              <a:rPr lang="en-GB" dirty="0" err="1"/>
              <a:t>Općinom</a:t>
            </a:r>
            <a:r>
              <a:rPr lang="en-GB" dirty="0"/>
              <a:t> </a:t>
            </a:r>
            <a:r>
              <a:rPr lang="en-GB" dirty="0" err="1"/>
              <a:t>Goražde</a:t>
            </a:r>
            <a:r>
              <a:rPr lang="en-GB" dirty="0"/>
              <a:t> </a:t>
            </a:r>
            <a:r>
              <a:rPr lang="en-GB" dirty="0" err="1"/>
              <a:t>dijelom</a:t>
            </a:r>
            <a:r>
              <a:rPr lang="en-GB" dirty="0"/>
              <a:t>  </a:t>
            </a:r>
            <a:r>
              <a:rPr lang="en-GB" dirty="0" err="1"/>
              <a:t>implementiran</a:t>
            </a:r>
            <a:r>
              <a:rPr lang="en-GB" dirty="0"/>
              <a:t> </a:t>
            </a:r>
            <a:r>
              <a:rPr lang="bs-Latn-BA" dirty="0"/>
              <a:t>Projekat OXFAM-a koji se nastavlja i u 2016 </a:t>
            </a:r>
            <a:r>
              <a:rPr lang="bs-Latn-BA" dirty="0" smtClean="0"/>
              <a:t>godini (40 000,00 KM),</a:t>
            </a:r>
          </a:p>
          <a:p>
            <a:r>
              <a:rPr lang="bs-Latn-BA" dirty="0" smtClean="0"/>
              <a:t>Donošen </a:t>
            </a:r>
            <a:r>
              <a:rPr lang="bs-Latn-BA" dirty="0"/>
              <a:t>Zakona o industrijskim zonama</a:t>
            </a:r>
            <a:r>
              <a:rPr lang="bs-Latn-BA" dirty="0" smtClean="0"/>
              <a:t>,</a:t>
            </a:r>
          </a:p>
          <a:p>
            <a:r>
              <a:rPr lang="bs-Latn-BA" dirty="0" smtClean="0"/>
              <a:t>Donešen Zakon o dopunama zakona o koncesijama čiji će se efekti realizovati u 2016 kroz naplatu potraživanja po osnovu koncesija,</a:t>
            </a:r>
          </a:p>
          <a:p>
            <a:r>
              <a:rPr lang="bs-Latn-BA" dirty="0" smtClean="0"/>
              <a:t>Kroz Službu za zapošljavanje realizovani programi zapošljavanja, javnih radova što je sveukupno imalo za rezultat da je prema podacima Službe za zapošljavanje broj zaposlenih prešao broj od 7000,</a:t>
            </a:r>
          </a:p>
          <a:p>
            <a:r>
              <a:rPr lang="bs-Latn-BA" dirty="0" smtClean="0"/>
              <a:t>Cestovna infrastruktura poboljšana kroz realizaciju projekta modernizacije ceste Zupčići-Baćanski most ( 700 000,KM), Asfaltiranje puta R448-Kriva Draga ( 400 000,00), 14 lokalnih puteva –Berič Spahovići, lokalni putevi u Općini Goražde i Foča-Ustikolina( oko 250 000,00 KM), parking prostor u ulici Titova ( 50 000,00 KM)</a:t>
            </a:r>
          </a:p>
          <a:p>
            <a:r>
              <a:rPr lang="bs-Latn-BA" dirty="0" smtClean="0"/>
              <a:t>Putem Agencije za slivno područje rijeke Save implementiran projekat čišćenja naplavina u koritu rijeke Drine u ukupnom iznosu oko 250 000,00 KM,</a:t>
            </a:r>
          </a:p>
          <a:p>
            <a:r>
              <a:rPr lang="bs-Latn-BA" dirty="0" smtClean="0"/>
              <a:t>Kroz saradnju sa Općinom Goražde i UNDP-om proveden projekat saniranja klizišta i regulisanje toka dijela Podhranjenskog potoka ( Projekat vrijedan 500 000,00 KM)</a:t>
            </a:r>
          </a:p>
          <a:p>
            <a:r>
              <a:rPr lang="bs-Latn-BA" dirty="0" smtClean="0"/>
              <a:t>Pokrenuta izrada šumsko-privredne osnove vrijednosti 250 000,00 KM,</a:t>
            </a:r>
          </a:p>
          <a:p>
            <a:r>
              <a:rPr lang="bs-Latn-BA" dirty="0" smtClean="0"/>
              <a:t>U saradnji sa višim nivoima vlasti Realizovan projekat  elektrifikacije područja Rude Glave u iznosu od preko 200 000,00 KM,</a:t>
            </a:r>
          </a:p>
          <a:p>
            <a:r>
              <a:rPr lang="bs-Latn-BA" dirty="0" smtClean="0"/>
              <a:t>Pokrenut postupak likvidacije Mesoprometa</a:t>
            </a:r>
          </a:p>
          <a:p>
            <a:r>
              <a:rPr lang="bs-Latn-BA" dirty="0" smtClean="0"/>
              <a:t>Stvoren okvir i mehanizam implementacije lokalnog partnerstva,</a:t>
            </a:r>
          </a:p>
          <a:p>
            <a:r>
              <a:rPr lang="bs-Latn-BA" dirty="0" smtClean="0"/>
              <a:t>Sačinjene  Analize u oblasti poljoprivrede, šumarstva, turizma i industrijske proizvodnje.</a:t>
            </a:r>
          </a:p>
          <a:p>
            <a:r>
              <a:rPr lang="bs-Latn-BA" dirty="0" smtClean="0"/>
              <a:t>Projekat vodotok rijeke Prače</a:t>
            </a:r>
          </a:p>
          <a:p>
            <a:endParaRPr lang="bs-Latn-BA" dirty="0" smtClean="0"/>
          </a:p>
          <a:p>
            <a:endParaRPr lang="bs-Latn-BA" dirty="0" smtClean="0"/>
          </a:p>
        </p:txBody>
      </p:sp>
    </p:spTree>
    <p:extLst>
      <p:ext uri="{BB962C8B-B14F-4D97-AF65-F5344CB8AC3E}">
        <p14:creationId xmlns:p14="http://schemas.microsoft.com/office/powerpoint/2010/main" xmlns="" val="2595955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Obrazovanje, sport, kultura</a:t>
            </a:r>
            <a:endParaRPr lang="bs-Latn-BA" dirty="0"/>
          </a:p>
        </p:txBody>
      </p:sp>
      <p:sp>
        <p:nvSpPr>
          <p:cNvPr id="3" name="Content Placeholder 2"/>
          <p:cNvSpPr>
            <a:spLocks noGrp="1"/>
          </p:cNvSpPr>
          <p:nvPr>
            <p:ph idx="1"/>
          </p:nvPr>
        </p:nvSpPr>
        <p:spPr>
          <a:xfrm>
            <a:off x="680321" y="2336872"/>
            <a:ext cx="10697724" cy="4199009"/>
          </a:xfrm>
        </p:spPr>
        <p:txBody>
          <a:bodyPr>
            <a:normAutofit fontScale="62500" lnSpcReduction="20000"/>
          </a:bodyPr>
          <a:lstStyle/>
          <a:p>
            <a:r>
              <a:rPr lang="bs-Latn-BA" dirty="0" smtClean="0"/>
              <a:t>Opremanju </a:t>
            </a:r>
            <a:r>
              <a:rPr lang="bs-Latn-BA" dirty="0"/>
              <a:t>kabineta, nabavke udžbenika kao i adaptacija i sanacija </a:t>
            </a:r>
            <a:r>
              <a:rPr lang="bs-Latn-BA" dirty="0" smtClean="0"/>
              <a:t>5 objekata </a:t>
            </a:r>
            <a:r>
              <a:rPr lang="bs-Latn-BA" dirty="0"/>
              <a:t>u kojima se odvija nastavni </a:t>
            </a:r>
            <a:r>
              <a:rPr lang="bs-Latn-BA" dirty="0" smtClean="0"/>
              <a:t>proces ( putem Budžeta i organizacje World Vision 75 000,00 KM).</a:t>
            </a:r>
          </a:p>
          <a:p>
            <a:r>
              <a:rPr lang="bs-Latn-BA" dirty="0"/>
              <a:t>U saradnji sa nevladinom organizacijom GCF Bosna for the children of Goražde u JU OŠ „Fahrudin Fahro Baščelija“ Goražde urađen je sportski teren u dvorištu škole za koji je utrošeno 35.000,00 KM te u saradnji sa UNDP izvršena zamjena krovne konstukcije i postavljanje fasade na objektu škole u iznosu od </a:t>
            </a:r>
            <a:r>
              <a:rPr lang="bs-Latn-BA" dirty="0" smtClean="0"/>
              <a:t>240.000,00 KM,</a:t>
            </a:r>
          </a:p>
          <a:p>
            <a:r>
              <a:rPr lang="bs-Latn-BA" dirty="0"/>
              <a:t>Uspješno </a:t>
            </a:r>
            <a:r>
              <a:rPr lang="bs-Latn-BA" dirty="0" smtClean="0"/>
              <a:t>pokrenut projekat Škola učenika u prirodi i okončana </a:t>
            </a:r>
            <a:r>
              <a:rPr lang="bs-Latn-BA" dirty="0"/>
              <a:t>procedura opremanja prostorija škole u Jabuci s ciljem  provođenja aktivnosti škole u prirodi, a u isto je utrošeno 25.000,00 KM. </a:t>
            </a:r>
            <a:endParaRPr lang="bs-Latn-BA" dirty="0" smtClean="0"/>
          </a:p>
          <a:p>
            <a:r>
              <a:rPr lang="bs-Latn-BA" dirty="0" smtClean="0"/>
              <a:t>U Saradnji sa Muftijstvom Pokrenut projekat obilježavanja „Dani Huseina ef. Đoze“ i izrađena lista kulturnih događaja u Kantonu, kao i podržan Katalog kulturno- historijske baštine u kantonu,</a:t>
            </a:r>
          </a:p>
          <a:p>
            <a:r>
              <a:rPr lang="bs-Latn-BA" dirty="0" smtClean="0"/>
              <a:t>Proveden program predsškolskog obrazovanja u 100 % obuhvatu,</a:t>
            </a:r>
          </a:p>
          <a:p>
            <a:r>
              <a:rPr lang="bs-Latn-BA" dirty="0" smtClean="0"/>
              <a:t>Pokrenut školski aktivizam kroz koji je obnovljeno izletište rorovi i Most ispod mosta,</a:t>
            </a:r>
          </a:p>
          <a:p>
            <a:r>
              <a:rPr lang="bs-Latn-BA" dirty="0" smtClean="0"/>
              <a:t>Usvojena Strategija sporta, Zakon o obrazovanju odrasli i zakonski okvir kojim je razriješen problem postupka pred ustavnim sudom u oblasti obrazovanja,</a:t>
            </a:r>
          </a:p>
          <a:p>
            <a:r>
              <a:rPr lang="bs-Latn-BA" dirty="0" smtClean="0"/>
              <a:t>Razvijen program škole skijanja i plivanja,</a:t>
            </a:r>
          </a:p>
          <a:p>
            <a:r>
              <a:rPr lang="bs-Latn-BA" dirty="0" smtClean="0"/>
              <a:t>Povećano izdvajanje u oblasti sporta u odnosu na predhodne godine što je na određen način doprinijelo da je Kanton dobio 3 nova prvoligaša.</a:t>
            </a:r>
          </a:p>
          <a:p>
            <a:r>
              <a:rPr lang="bs-Latn-BA" dirty="0" smtClean="0"/>
              <a:t>Usvojene izmjene i dopune zakona o radio-televiziji i u potpunosti realizovan Program za informisanje.</a:t>
            </a:r>
            <a:endParaRPr lang="bs-Latn-BA" dirty="0"/>
          </a:p>
          <a:p>
            <a:endParaRPr lang="bs-Latn-BA" dirty="0" smtClean="0"/>
          </a:p>
          <a:p>
            <a:endParaRPr lang="bs-Latn-BA" dirty="0"/>
          </a:p>
        </p:txBody>
      </p:sp>
    </p:spTree>
    <p:extLst>
      <p:ext uri="{BB962C8B-B14F-4D97-AF65-F5344CB8AC3E}">
        <p14:creationId xmlns:p14="http://schemas.microsoft.com/office/powerpoint/2010/main" xmlns="" val="2220292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Socijalna politika i zdravstvo, raseljeni </a:t>
            </a:r>
            <a:endParaRPr lang="bs-Latn-BA" dirty="0"/>
          </a:p>
        </p:txBody>
      </p:sp>
      <p:sp>
        <p:nvSpPr>
          <p:cNvPr id="3" name="Content Placeholder 2"/>
          <p:cNvSpPr>
            <a:spLocks noGrp="1"/>
          </p:cNvSpPr>
          <p:nvPr>
            <p:ph idx="1"/>
          </p:nvPr>
        </p:nvSpPr>
        <p:spPr>
          <a:xfrm>
            <a:off x="680321" y="2336872"/>
            <a:ext cx="10749679" cy="4313309"/>
          </a:xfrm>
        </p:spPr>
        <p:txBody>
          <a:bodyPr>
            <a:normAutofit fontScale="70000" lnSpcReduction="20000"/>
          </a:bodyPr>
          <a:lstStyle/>
          <a:p>
            <a:r>
              <a:rPr lang="bs-Latn-BA" dirty="0" smtClean="0"/>
              <a:t>Sporazum </a:t>
            </a:r>
            <a:r>
              <a:rPr lang="bs-Latn-BA" dirty="0"/>
              <a:t>o izmirenju potraživanja uposlenika JU Dom za stara i iznemogla lica Goražde, čijom realizacijom je uspostavljena poslovno – finansijska konsolidacija ove javne ustanove i izvršeno jačanje osnovne djelatnosti tj. institucionalni smještaj i zbrinjavanje starijih i odraslih osoba.  Ukupna sredstva koja su iz budžeta Kantona obezbjeđena i isplaćena na ime podrške ovoj Javnoj ustanovi u 2015. godini iznosila su 359.796,65 KM.</a:t>
            </a:r>
          </a:p>
          <a:p>
            <a:r>
              <a:rPr lang="bs-Latn-BA" dirty="0"/>
              <a:t>Okončana realizacija Projekta UNDP-a „Smanjenje emisije stakleničkih gasova instalacijom kotla na čvrsto biogorivo uz povećanje energetske efikasnosti sistema grijanja u Kantonalnoj bolnici Goražde</a:t>
            </a:r>
            <a:r>
              <a:rPr lang="bs-Latn-BA" dirty="0" smtClean="0"/>
              <a:t>“ (200 000,00 KM). </a:t>
            </a:r>
          </a:p>
          <a:p>
            <a:r>
              <a:rPr lang="bs-Latn-BA" dirty="0" smtClean="0"/>
              <a:t>U </a:t>
            </a:r>
            <a:r>
              <a:rPr lang="bs-Latn-BA" dirty="0"/>
              <a:t>ovoj godini takođe su usvojene i primjenjene nova A lista esencijalnih lijekova potpuno usaglašena sa federalnom listom, te Bolnička lista lijekova i B lista lijekova.</a:t>
            </a:r>
          </a:p>
          <a:p>
            <a:r>
              <a:rPr lang="bs-Latn-BA" dirty="0"/>
              <a:t>U svrhu poboljšanja zdravstvenih usluga sekundarnog nivoa, izdvojeno je 70.000 KM za potrebe finansiranja nabavke medicinske opreme: video gastroskop i kolonoskop, te histeroskop, i sufinansiranje nabavke transportnog vozila za potrebe prevoza dijaliznih bolesnika iz Kantonalne bolnice Goražde u KCU Sarajevo.</a:t>
            </a:r>
          </a:p>
          <a:p>
            <a:r>
              <a:rPr lang="bs-Latn-BA" dirty="0"/>
              <a:t>I u ovoj godini Vlada u suradnji sa Ministarstvom za socijalnu politiku, zdravstvo, raseljena lica i izbjeglice donijela je Odluku o zdravstvenom osiguranju lica koja nisu zdravstveno osigurana ni po jednom drugom osnovu</a:t>
            </a:r>
            <a:r>
              <a:rPr lang="bs-Latn-BA" dirty="0" smtClean="0"/>
              <a:t>. Nastavljen projekat obilaska starih osoba kroz saradnju sa organizacijom Progres.</a:t>
            </a:r>
          </a:p>
          <a:p>
            <a:r>
              <a:rPr lang="bs-Latn-BA" dirty="0" smtClean="0"/>
              <a:t>Donešen Zakon o pravima povratnika.</a:t>
            </a:r>
            <a:endParaRPr lang="bs-Latn-BA" dirty="0"/>
          </a:p>
          <a:p>
            <a:endParaRPr lang="bs-Latn-BA" dirty="0"/>
          </a:p>
        </p:txBody>
      </p:sp>
    </p:spTree>
    <p:extLst>
      <p:ext uri="{BB962C8B-B14F-4D97-AF65-F5344CB8AC3E}">
        <p14:creationId xmlns:p14="http://schemas.microsoft.com/office/powerpoint/2010/main" xmlns="" val="667755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Urbanizam, građenje, okoliš</a:t>
            </a:r>
            <a:endParaRPr lang="bs-Latn-BA" dirty="0"/>
          </a:p>
        </p:txBody>
      </p:sp>
      <p:sp>
        <p:nvSpPr>
          <p:cNvPr id="3" name="Content Placeholder 2"/>
          <p:cNvSpPr>
            <a:spLocks noGrp="1"/>
          </p:cNvSpPr>
          <p:nvPr>
            <p:ph idx="1"/>
          </p:nvPr>
        </p:nvSpPr>
        <p:spPr>
          <a:xfrm>
            <a:off x="680321" y="2336872"/>
            <a:ext cx="10905543" cy="4386046"/>
          </a:xfrm>
        </p:spPr>
        <p:txBody>
          <a:bodyPr>
            <a:normAutofit fontScale="70000" lnSpcReduction="20000"/>
          </a:bodyPr>
          <a:lstStyle/>
          <a:p>
            <a:r>
              <a:rPr lang="bs-Latn-BA" dirty="0" smtClean="0"/>
              <a:t>Izgrađena Zgrada za mlade u okviru kog projekta su razriješena brojna sporna pitanja implementacije koje nisu dovoljno izdefinisana( cijena, status zajedničkih prostorija, usklađivanje sa regulacionim planom, priključak električne energije, upis u zemljišne knjige, notarska obrada</a:t>
            </a:r>
          </a:p>
          <a:p>
            <a:r>
              <a:rPr lang="bs-Latn-BA" dirty="0" smtClean="0"/>
              <a:t>Kupljeno zemljište za gradnju novih objekata ( 200 000, 00 KM)</a:t>
            </a:r>
          </a:p>
          <a:p>
            <a:r>
              <a:rPr lang="bs-Latn-BA" dirty="0" smtClean="0"/>
              <a:t>Riješen status potkrovnih stanova u Titovoj, legalizacija Staračkog doma, Zgrade Ministartva privrede, Zgrade Apoteke kao dugogodišnjih problema u okviru čega su donesene izmjene i dopune Zakona o građenju.</a:t>
            </a:r>
          </a:p>
          <a:p>
            <a:r>
              <a:rPr lang="bs-Latn-BA" dirty="0" smtClean="0"/>
              <a:t>Izdefinisan tekst Prostornog plana  kroz izradu studija najpovoljnijeg cestovnog povezivanja i definisanja pitanja vodotoka u Kantonu.</a:t>
            </a:r>
          </a:p>
          <a:p>
            <a:r>
              <a:rPr lang="bs-Latn-BA" dirty="0" smtClean="0"/>
              <a:t>Započeta izrada Studije energetske efikasnosti javnih objekata u Kantonu i Kantonalnog akcionog plana za zaštitu okoliša što je podržano od strane Fonda za zaštitu okoliša u iznosu od 50 000,00 KM</a:t>
            </a:r>
          </a:p>
          <a:p>
            <a:r>
              <a:rPr lang="bs-Latn-BA" dirty="0" smtClean="0"/>
              <a:t>Uređeno </a:t>
            </a:r>
            <a:r>
              <a:rPr lang="bs-Latn-BA" dirty="0"/>
              <a:t>je nekoliko detaljnih energetskih audita, sa UNDP-om BiH pokrenuta realizacija „Projekta zelenog ekonomskog razvoja</a:t>
            </a:r>
            <a:r>
              <a:rPr lang="bs-Latn-BA" dirty="0" smtClean="0"/>
              <a:t>“.</a:t>
            </a:r>
          </a:p>
          <a:p>
            <a:r>
              <a:rPr lang="bs-Latn-BA" dirty="0" smtClean="0"/>
              <a:t>Podržane opštine u oblasti okoliša u vidu izrada </a:t>
            </a:r>
            <a:r>
              <a:rPr lang="bs-Latn-BA" dirty="0"/>
              <a:t>projektne dokumentacije za deponiju </a:t>
            </a:r>
            <a:r>
              <a:rPr lang="bs-Latn-BA" dirty="0" smtClean="0"/>
              <a:t>Trešnjica i regulisanje pitanja komunalnog otpada i energetske efikasnosti u općini Ustikolina i Prača ( 150 000,00 KM). </a:t>
            </a:r>
          </a:p>
          <a:p>
            <a:r>
              <a:rPr lang="bs-Latn-BA" dirty="0" smtClean="0"/>
              <a:t>Realizovani </a:t>
            </a:r>
            <a:r>
              <a:rPr lang="bs-Latn-BA" dirty="0"/>
              <a:t>projekti utopljavanja </a:t>
            </a:r>
            <a:r>
              <a:rPr lang="bs-Latn-BA" dirty="0" smtClean="0"/>
              <a:t>zgradu </a:t>
            </a:r>
            <a:r>
              <a:rPr lang="bs-Latn-BA" dirty="0"/>
              <a:t>Vlade i </a:t>
            </a:r>
            <a:r>
              <a:rPr lang="bs-Latn-BA" dirty="0" smtClean="0"/>
              <a:t>pokrenut pilot </a:t>
            </a:r>
            <a:r>
              <a:rPr lang="bs-Latn-BA" dirty="0"/>
              <a:t>projekat I faze utopljavanja zgrada u ulici </a:t>
            </a:r>
            <a:r>
              <a:rPr lang="bs-Latn-BA" dirty="0" smtClean="0"/>
              <a:t>Višegradska ( 102 000,00 KM).</a:t>
            </a:r>
            <a:endParaRPr lang="bs-Latn-BA" dirty="0"/>
          </a:p>
        </p:txBody>
      </p:sp>
    </p:spTree>
    <p:extLst>
      <p:ext uri="{BB962C8B-B14F-4D97-AF65-F5344CB8AC3E}">
        <p14:creationId xmlns:p14="http://schemas.microsoft.com/office/powerpoint/2010/main" xmlns="" val="32719061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Unutrašnji poslovi</a:t>
            </a:r>
            <a:endParaRPr lang="bs-Latn-BA" dirty="0"/>
          </a:p>
        </p:txBody>
      </p:sp>
      <p:sp>
        <p:nvSpPr>
          <p:cNvPr id="3" name="Content Placeholder 2"/>
          <p:cNvSpPr>
            <a:spLocks noGrp="1"/>
          </p:cNvSpPr>
          <p:nvPr>
            <p:ph idx="1"/>
          </p:nvPr>
        </p:nvSpPr>
        <p:spPr/>
        <p:txBody>
          <a:bodyPr/>
          <a:lstStyle/>
          <a:p>
            <a:r>
              <a:rPr lang="bs-Latn-BA" dirty="0" smtClean="0"/>
              <a:t>Materijalno tehničko opremanje pripadnika policije ( uniforme, materijalno-tehnička sredstva u iznosu od cca 350 000,00 KM uglavnom obezbjeđenih kroz donaciju)</a:t>
            </a:r>
          </a:p>
          <a:p>
            <a:r>
              <a:rPr lang="bs-Latn-BA" dirty="0" smtClean="0"/>
              <a:t>Nabavka 5 vozila ( tri kupljena i dva kroz donaciju)</a:t>
            </a:r>
          </a:p>
          <a:p>
            <a:r>
              <a:rPr lang="bs-Latn-BA" dirty="0" smtClean="0"/>
              <a:t>Provođenje projekata ( Ne drogama, Rad policije u zajednici, Žetva, Biraj život bez oružja i dr.)</a:t>
            </a:r>
          </a:p>
          <a:p>
            <a:r>
              <a:rPr lang="bs-Latn-BA" dirty="0" smtClean="0"/>
              <a:t>Kontinuirane aktivnosti policijske uprave</a:t>
            </a:r>
          </a:p>
          <a:p>
            <a:r>
              <a:rPr lang="bs-Latn-BA" dirty="0" smtClean="0"/>
              <a:t>Usvojen Zakon o unutrašnjim poslovima</a:t>
            </a:r>
            <a:endParaRPr lang="bs-Latn-BA" dirty="0"/>
          </a:p>
        </p:txBody>
      </p:sp>
    </p:spTree>
    <p:extLst>
      <p:ext uri="{BB962C8B-B14F-4D97-AF65-F5344CB8AC3E}">
        <p14:creationId xmlns:p14="http://schemas.microsoft.com/office/powerpoint/2010/main" xmlns="" val="883402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Pravosuđe i uprava</a:t>
            </a:r>
            <a:endParaRPr lang="bs-Latn-BA" dirty="0"/>
          </a:p>
        </p:txBody>
      </p:sp>
      <p:sp>
        <p:nvSpPr>
          <p:cNvPr id="3" name="Content Placeholder 2"/>
          <p:cNvSpPr>
            <a:spLocks noGrp="1"/>
          </p:cNvSpPr>
          <p:nvPr>
            <p:ph idx="1"/>
          </p:nvPr>
        </p:nvSpPr>
        <p:spPr>
          <a:xfrm>
            <a:off x="680321" y="2336872"/>
            <a:ext cx="10780852" cy="4219791"/>
          </a:xfrm>
        </p:spPr>
        <p:txBody>
          <a:bodyPr>
            <a:normAutofit fontScale="85000" lnSpcReduction="20000"/>
          </a:bodyPr>
          <a:lstStyle/>
          <a:p>
            <a:r>
              <a:rPr lang="bs-Latn-BA" dirty="0" smtClean="0"/>
              <a:t>Izrađena Analiza stanja uprave na osnovu koje su utvrđeni pravci daljnjeg djelovanja, normativnih aktivnosti i razvoja akcionih planova u ovoj oblasti i oblastima koje doprinose reformskoj agendi.</a:t>
            </a:r>
          </a:p>
          <a:p>
            <a:r>
              <a:rPr lang="bs-Latn-BA" dirty="0" smtClean="0"/>
              <a:t>Usvojen Zakon o vladi kao pretpostavka daljnjih aktivnosti na razvoju organizacije rada Vlade i organa uprave.</a:t>
            </a:r>
          </a:p>
          <a:p>
            <a:r>
              <a:rPr lang="bs-Latn-BA" dirty="0" smtClean="0"/>
              <a:t>Realizovana I faza razvoja centra Kantona ( zgrada Vlade i poduzete značajne aktivnosti na legalizaciji objekta).</a:t>
            </a:r>
          </a:p>
          <a:p>
            <a:r>
              <a:rPr lang="bs-Latn-BA" dirty="0" smtClean="0"/>
              <a:t>Usvojen zakon o inspekcijama i Javnim priznanjima.</a:t>
            </a:r>
          </a:p>
          <a:p>
            <a:r>
              <a:rPr lang="bs-Latn-BA" dirty="0" smtClean="0"/>
              <a:t>Usvojeni zakoni o ukidanju „ bijelog hljeba“ i ukidanju Ureda za reviziju</a:t>
            </a:r>
          </a:p>
          <a:p>
            <a:r>
              <a:rPr lang="bs-Latn-BA" dirty="0" smtClean="0"/>
              <a:t>Uspostavljen stvarni formalni okvir saradnje sa lokalnim zajednicama</a:t>
            </a:r>
          </a:p>
          <a:p>
            <a:r>
              <a:rPr lang="bs-Latn-BA" dirty="0" smtClean="0"/>
              <a:t>Zaključen sporazum sa nevladinim organizacijama kao osnov razvoja saradnje i izrade normativnih akata u toj oblasti i realizovan značajan broj programa podrške udruženjima kroz sve resore Vlade ( cca 1 000 000,00 KM) uključujući i sve tri vjerske zajednice.</a:t>
            </a:r>
          </a:p>
          <a:p>
            <a:r>
              <a:rPr lang="bs-Latn-BA" dirty="0" smtClean="0"/>
              <a:t>U oblasti pravosuđa u potpunosti implemetiran projekat digitalnog arhiviranja sudskih predmeta kao prvi projekat ove vrste u Bosni i Hercegovini.</a:t>
            </a:r>
            <a:endParaRPr lang="bs-Latn-BA" dirty="0"/>
          </a:p>
        </p:txBody>
      </p:sp>
    </p:spTree>
    <p:extLst>
      <p:ext uri="{BB962C8B-B14F-4D97-AF65-F5344CB8AC3E}">
        <p14:creationId xmlns:p14="http://schemas.microsoft.com/office/powerpoint/2010/main" xmlns="" val="25096239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Boračko-invalidska zaštita</a:t>
            </a:r>
            <a:endParaRPr lang="bs-Latn-BA" dirty="0"/>
          </a:p>
        </p:txBody>
      </p:sp>
      <p:sp>
        <p:nvSpPr>
          <p:cNvPr id="3" name="Content Placeholder 2"/>
          <p:cNvSpPr>
            <a:spLocks noGrp="1"/>
          </p:cNvSpPr>
          <p:nvPr>
            <p:ph idx="1"/>
          </p:nvPr>
        </p:nvSpPr>
        <p:spPr/>
        <p:txBody>
          <a:bodyPr>
            <a:normAutofit fontScale="92500" lnSpcReduction="20000"/>
          </a:bodyPr>
          <a:lstStyle/>
          <a:p>
            <a:r>
              <a:rPr lang="bs-Latn-BA" dirty="0" smtClean="0"/>
              <a:t>Realizovana su znatna </a:t>
            </a:r>
            <a:r>
              <a:rPr lang="bs-Latn-BA" dirty="0"/>
              <a:t>povećanja u obimu korištenja prava (banjsko i klimatsko liječenje, stimulativne mjere pri zapošljavanju, participacija troškova dženaze-sahrane, podizanje spomen-obilježja i uređenje mezarja te osnovno obezbjeđenje).</a:t>
            </a:r>
          </a:p>
          <a:p>
            <a:r>
              <a:rPr lang="bs-Latn-BA" dirty="0" smtClean="0"/>
              <a:t>Kroz aktivne politiku zaposleno </a:t>
            </a:r>
            <a:r>
              <a:rPr lang="bs-Latn-BA" dirty="0"/>
              <a:t>38 demobilisanih branilaca te otpočele aktivnosti na uređenju mezarja u okolnim općinama u RS-u.</a:t>
            </a:r>
          </a:p>
          <a:p>
            <a:r>
              <a:rPr lang="bs-Latn-BA" dirty="0" smtClean="0"/>
              <a:t>Podržano </a:t>
            </a:r>
            <a:r>
              <a:rPr lang="bs-Latn-BA" dirty="0"/>
              <a:t>i </a:t>
            </a:r>
            <a:r>
              <a:rPr lang="bs-Latn-BA" dirty="0" smtClean="0"/>
              <a:t>pomognuto je </a:t>
            </a:r>
            <a:r>
              <a:rPr lang="bs-Latn-BA" dirty="0"/>
              <a:t>osnivanje Fondacije za podršku licima iz oblasti boračke zaštite kada se nađu u situaciji obuhvaćenoj krivičnim procesuiranjem za ratni period</a:t>
            </a:r>
            <a:r>
              <a:rPr lang="bs-Latn-BA" dirty="0" smtClean="0"/>
              <a:t>.</a:t>
            </a:r>
          </a:p>
          <a:p>
            <a:r>
              <a:rPr lang="bs-Latn-BA" dirty="0" smtClean="0"/>
              <a:t>Podržan naučno istraživački rad „ Zločin nad djecom Goražda 1992-1995,</a:t>
            </a:r>
            <a:endParaRPr lang="bs-Latn-BA" dirty="0"/>
          </a:p>
          <a:p>
            <a:r>
              <a:rPr lang="bs-Latn-BA" dirty="0" smtClean="0"/>
              <a:t>Ovu izvještajnu godinu u oblasti boračko invalidske zaštite karakteriše ukupno izdvajanje veće za 34 % u odnosu </a:t>
            </a:r>
            <a:r>
              <a:rPr lang="bs-Latn-BA" smtClean="0"/>
              <a:t>na </a:t>
            </a:r>
            <a:r>
              <a:rPr lang="bs-Latn-BA" smtClean="0"/>
              <a:t>prethodnu </a:t>
            </a:r>
            <a:r>
              <a:rPr lang="bs-Latn-BA" dirty="0" smtClean="0"/>
              <a:t>godinu.</a:t>
            </a:r>
            <a:endParaRPr lang="bs-Latn-BA" dirty="0"/>
          </a:p>
          <a:p>
            <a:endParaRPr lang="bs-Latn-BA" dirty="0"/>
          </a:p>
        </p:txBody>
      </p:sp>
    </p:spTree>
    <p:extLst>
      <p:ext uri="{BB962C8B-B14F-4D97-AF65-F5344CB8AC3E}">
        <p14:creationId xmlns:p14="http://schemas.microsoft.com/office/powerpoint/2010/main" xmlns="" val="17667784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Budžet za 2015. godinu</a:t>
            </a:r>
            <a:endParaRPr lang="bs-Latn-BA" dirty="0"/>
          </a:p>
        </p:txBody>
      </p:sp>
      <p:graphicFrame>
        <p:nvGraphicFramePr>
          <p:cNvPr id="4" name="Content Placeholder 3"/>
          <p:cNvGraphicFramePr>
            <a:graphicFrameLocks noGrp="1"/>
          </p:cNvGraphicFramePr>
          <p:nvPr>
            <p:ph idx="1"/>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Saradnja kroz projekte</a:t>
            </a:r>
            <a:endParaRPr lang="bs-Latn-BA" dirty="0"/>
          </a:p>
        </p:txBody>
      </p:sp>
      <p:sp>
        <p:nvSpPr>
          <p:cNvPr id="3" name="Content Placeholder 2"/>
          <p:cNvSpPr>
            <a:spLocks noGrp="1"/>
          </p:cNvSpPr>
          <p:nvPr>
            <p:ph idx="1"/>
          </p:nvPr>
        </p:nvSpPr>
        <p:spPr/>
        <p:txBody>
          <a:bodyPr/>
          <a:lstStyle/>
          <a:p>
            <a:r>
              <a:rPr lang="bs-Latn-BA" dirty="0" smtClean="0"/>
              <a:t>Općine u sastavu kantona ( prema istim iz budžeta kroz transfere i projekte usmjereno cca 2 500 000, 00 KM</a:t>
            </a:r>
          </a:p>
          <a:p>
            <a:r>
              <a:rPr lang="bs-Latn-BA" dirty="0" smtClean="0"/>
              <a:t>Viši nivoi vlasti ( Vlada FBIH, Ministarstvo za poljoprivredu i vodoprivredu, Agencija za slivno područje rijeke Save, Ministarstvo za prostorno uređenje FBiH, Fond za zaštitu okoliša, Ministartvo za obrazovanje FBiH, Federalno ministarstvo za raseljena lica, UNDP BiH, World Vision, Progres, Vlada kantona Sarajevo i općine u sastavu Kantona, Svjetska banka, Oxfam i dr. ( 25 projekata)</a:t>
            </a:r>
            <a:endParaRPr lang="bs-Latn-BA" dirty="0"/>
          </a:p>
        </p:txBody>
      </p:sp>
    </p:spTree>
    <p:extLst>
      <p:ext uri="{BB962C8B-B14F-4D97-AF65-F5344CB8AC3E}">
        <p14:creationId xmlns:p14="http://schemas.microsoft.com/office/powerpoint/2010/main" xmlns="" val="751666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Polazno stanje za djelovanje u 2015. godini</a:t>
            </a:r>
            <a:endParaRPr lang="bs-Latn-BA" dirty="0"/>
          </a:p>
        </p:txBody>
      </p:sp>
      <p:sp>
        <p:nvSpPr>
          <p:cNvPr id="3" name="Content Placeholder 2"/>
          <p:cNvSpPr>
            <a:spLocks noGrp="1"/>
          </p:cNvSpPr>
          <p:nvPr>
            <p:ph idx="1"/>
          </p:nvPr>
        </p:nvSpPr>
        <p:spPr/>
        <p:txBody>
          <a:bodyPr>
            <a:normAutofit fontScale="92500" lnSpcReduction="10000"/>
          </a:bodyPr>
          <a:lstStyle/>
          <a:p>
            <a:pPr algn="just"/>
            <a:r>
              <a:rPr lang="bs-Latn-BA" dirty="0">
                <a:latin typeface="Arial" panose="020B0604020202020204" pitchFamily="34" charset="0"/>
                <a:ea typeface="Times New Roman" panose="02020603050405020304" pitchFamily="18" charset="0"/>
              </a:rPr>
              <a:t>P</a:t>
            </a:r>
            <a:r>
              <a:rPr lang="bs-Latn-BA" dirty="0" smtClean="0">
                <a:latin typeface="Arial" panose="020B0604020202020204" pitchFamily="34" charset="0"/>
                <a:ea typeface="Times New Roman" panose="02020603050405020304" pitchFamily="18" charset="0"/>
              </a:rPr>
              <a:t>ozitivan </a:t>
            </a:r>
            <a:r>
              <a:rPr lang="bs-Latn-BA" dirty="0">
                <a:latin typeface="Arial" panose="020B0604020202020204" pitchFamily="34" charset="0"/>
                <a:ea typeface="Times New Roman" panose="02020603050405020304" pitchFamily="18" charset="0"/>
              </a:rPr>
              <a:t>trend privrednog rasta i trend povećanja zaposlenosti, ali istovremeno i nedovoljna razvijenost infrastrukture, nedovoljna iskorištenost prirodnih resursa, nedovoljno rješeno pitanje finansiranja kantona, odsustvo veće saradnje nižih i viših nivoa vlasti</a:t>
            </a:r>
            <a:r>
              <a:rPr lang="bs-Latn-BA" dirty="0" smtClean="0">
                <a:latin typeface="Arial" panose="020B0604020202020204" pitchFamily="34" charset="0"/>
                <a:ea typeface="Times New Roman" panose="02020603050405020304" pitchFamily="18" charset="0"/>
              </a:rPr>
              <a:t>, zapuštenost određenih lokaliteta, </a:t>
            </a:r>
            <a:r>
              <a:rPr lang="bs-Latn-BA" dirty="0">
                <a:latin typeface="Arial" panose="020B0604020202020204" pitchFamily="34" charset="0"/>
                <a:ea typeface="Times New Roman" panose="02020603050405020304" pitchFamily="18" charset="0"/>
              </a:rPr>
              <a:t>neuređen sistem rada javne uprave, nerazvijenost </a:t>
            </a:r>
            <a:r>
              <a:rPr lang="bs-Latn-BA" dirty="0" smtClean="0">
                <a:latin typeface="Arial" panose="020B0604020202020204" pitchFamily="34" charset="0"/>
                <a:ea typeface="Times New Roman" panose="02020603050405020304" pitchFamily="18" charset="0"/>
              </a:rPr>
              <a:t>lokalnih </a:t>
            </a:r>
            <a:r>
              <a:rPr lang="bs-Latn-BA" dirty="0">
                <a:latin typeface="Arial" panose="020B0604020202020204" pitchFamily="34" charset="0"/>
                <a:ea typeface="Times New Roman" panose="02020603050405020304" pitchFamily="18" charset="0"/>
              </a:rPr>
              <a:t>zajednica, neriješena imovinska pitanja kantona, problem </a:t>
            </a:r>
            <a:r>
              <a:rPr lang="bs-Latn-BA" dirty="0" smtClean="0">
                <a:latin typeface="Arial" panose="020B0604020202020204" pitchFamily="34" charset="0"/>
                <a:ea typeface="Times New Roman" panose="02020603050405020304" pitchFamily="18" charset="0"/>
              </a:rPr>
              <a:t>zapošljavanja. </a:t>
            </a:r>
          </a:p>
          <a:p>
            <a:pPr algn="just"/>
            <a:r>
              <a:rPr lang="bs-Latn-BA" dirty="0" smtClean="0">
                <a:latin typeface="Arial" panose="020B0604020202020204" pitchFamily="34" charset="0"/>
              </a:rPr>
              <a:t>Najizražajniji problemi su se odnosili na zatečena neizmirena dugovanja u budžetu u iznosu od 1 500 000,00 KM, blokiran rad J.U. Starački dom sa neizmirenim obavezama u iznosu od preko 1 000 000,00 KM, odsustvo saradnje i nelikvidnost općina u sastavu Kantona, neopremljenost pojedinih službi (MUP), nerješena pitanja imovine Kantona.</a:t>
            </a:r>
            <a:endParaRPr lang="bs-Latn-BA" dirty="0"/>
          </a:p>
        </p:txBody>
      </p:sp>
    </p:spTree>
    <p:extLst>
      <p:ext uri="{BB962C8B-B14F-4D97-AF65-F5344CB8AC3E}">
        <p14:creationId xmlns:p14="http://schemas.microsoft.com/office/powerpoint/2010/main" xmlns="" val="557322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7"/>
            <a:ext cx="10250915" cy="2893981"/>
          </a:xfrm>
        </p:spPr>
        <p:txBody>
          <a:bodyPr>
            <a:normAutofit fontScale="90000"/>
          </a:bodyPr>
          <a:lstStyle/>
          <a:p>
            <a:pPr algn="ctr"/>
            <a:r>
              <a:rPr lang="bs-Latn-BA" dirty="0" smtClean="0"/>
              <a:t/>
            </a:r>
            <a:br>
              <a:rPr lang="bs-Latn-BA" dirty="0" smtClean="0"/>
            </a:br>
            <a:r>
              <a:rPr lang="bs-Latn-BA" dirty="0"/>
              <a:t/>
            </a:r>
            <a:br>
              <a:rPr lang="bs-Latn-BA" dirty="0"/>
            </a:br>
            <a:r>
              <a:rPr lang="bs-Latn-BA" sz="4000" dirty="0" smtClean="0"/>
              <a:t>HVALA NA PAŽNJI</a:t>
            </a:r>
            <a:br>
              <a:rPr lang="bs-Latn-BA" sz="4000" dirty="0" smtClean="0"/>
            </a:br>
            <a:r>
              <a:rPr lang="bs-Latn-BA" dirty="0"/>
              <a:t/>
            </a:r>
            <a:br>
              <a:rPr lang="bs-Latn-BA" dirty="0"/>
            </a:br>
            <a:r>
              <a:rPr lang="bs-Latn-BA" dirty="0" smtClean="0"/>
              <a:t>Detaljnije: -Izvjestaj o radu Vlade 2015</a:t>
            </a:r>
            <a:br>
              <a:rPr lang="bs-Latn-BA" dirty="0" smtClean="0"/>
            </a:br>
            <a:r>
              <a:rPr lang="bs-Latn-BA" dirty="0" smtClean="0"/>
              <a:t>                            -Izvještaj o izvršenju Budžeta 2015</a:t>
            </a:r>
            <a:br>
              <a:rPr lang="bs-Latn-BA" dirty="0" smtClean="0"/>
            </a:br>
            <a:r>
              <a:rPr lang="bs-Latn-BA" dirty="0"/>
              <a:t/>
            </a:r>
            <a:br>
              <a:rPr lang="bs-Latn-BA" dirty="0"/>
            </a:br>
            <a:endParaRPr lang="bs-Latn-BA" dirty="0"/>
          </a:p>
        </p:txBody>
      </p:sp>
    </p:spTree>
    <p:extLst>
      <p:ext uri="{BB962C8B-B14F-4D97-AF65-F5344CB8AC3E}">
        <p14:creationId xmlns:p14="http://schemas.microsoft.com/office/powerpoint/2010/main" xmlns="" val="4065226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Opredjeljenja za djelovanje u 2015</a:t>
            </a:r>
            <a:endParaRPr lang="bs-Latn-BA" dirty="0"/>
          </a:p>
        </p:txBody>
      </p:sp>
      <p:sp>
        <p:nvSpPr>
          <p:cNvPr id="3" name="Content Placeholder 2"/>
          <p:cNvSpPr>
            <a:spLocks noGrp="1"/>
          </p:cNvSpPr>
          <p:nvPr>
            <p:ph idx="1"/>
          </p:nvPr>
        </p:nvSpPr>
        <p:spPr/>
        <p:txBody>
          <a:bodyPr>
            <a:normAutofit fontScale="92500"/>
          </a:bodyPr>
          <a:lstStyle/>
          <a:p>
            <a:r>
              <a:rPr lang="bs-Latn-BA" dirty="0" smtClean="0">
                <a:latin typeface="Calibri" panose="020F0502020204030204" pitchFamily="34" charset="0"/>
              </a:rPr>
              <a:t>Ekspoze ( Posmatranje kantona kroz 20 godišnje postojanje</a:t>
            </a:r>
            <a:r>
              <a:rPr lang="bs-Latn-BA" dirty="0" smtClean="0"/>
              <a:t>,</a:t>
            </a:r>
            <a:r>
              <a:rPr lang="bs-Latn-BA" dirty="0">
                <a:latin typeface="Calibri" panose="020F0502020204030204" pitchFamily="34" charset="0"/>
                <a:ea typeface="Calibri" panose="020F0502020204030204" pitchFamily="34" charset="0"/>
                <a:cs typeface="Times New Roman" panose="02020603050405020304" pitchFamily="18" charset="0"/>
              </a:rPr>
              <a:t> </a:t>
            </a:r>
            <a:r>
              <a:rPr lang="bs-Latn-BA" dirty="0" smtClean="0">
                <a:latin typeface="Calibri" panose="020F0502020204030204" pitchFamily="34" charset="0"/>
                <a:ea typeface="Calibri" panose="020F0502020204030204" pitchFamily="34" charset="0"/>
                <a:cs typeface="Times New Roman" panose="02020603050405020304" pitchFamily="18" charset="0"/>
              </a:rPr>
              <a:t>izrada Strategije </a:t>
            </a:r>
            <a:r>
              <a:rPr lang="bs-Latn-BA" dirty="0">
                <a:latin typeface="Calibri" panose="020F0502020204030204" pitchFamily="34" charset="0"/>
                <a:ea typeface="Calibri" panose="020F0502020204030204" pitchFamily="34" charset="0"/>
                <a:cs typeface="Times New Roman" panose="02020603050405020304" pitchFamily="18" charset="0"/>
              </a:rPr>
              <a:t>razvoja Bosansko-podrinjskog kantona  za period </a:t>
            </a:r>
            <a:r>
              <a:rPr lang="bs-Latn-BA" dirty="0" smtClean="0">
                <a:latin typeface="Calibri" panose="020F0502020204030204" pitchFamily="34" charset="0"/>
                <a:ea typeface="Calibri" panose="020F0502020204030204" pitchFamily="34" charset="0"/>
                <a:cs typeface="Times New Roman" panose="02020603050405020304" pitchFamily="18" charset="0"/>
              </a:rPr>
              <a:t>2016-2020, </a:t>
            </a:r>
            <a:r>
              <a:rPr lang="bs-Latn-BA" dirty="0">
                <a:latin typeface="Calibri" panose="020F0502020204030204" pitchFamily="34" charset="0"/>
                <a:ea typeface="Calibri" panose="020F0502020204030204" pitchFamily="34" charset="0"/>
                <a:cs typeface="Times New Roman" panose="02020603050405020304" pitchFamily="18" charset="0"/>
              </a:rPr>
              <a:t>donošenje prostornog plana </a:t>
            </a:r>
            <a:r>
              <a:rPr lang="bs-Latn-BA" dirty="0" smtClean="0">
                <a:latin typeface="Calibri" panose="020F0502020204030204" pitchFamily="34" charset="0"/>
                <a:ea typeface="Calibri" panose="020F0502020204030204" pitchFamily="34" charset="0"/>
                <a:cs typeface="Times New Roman" panose="02020603050405020304" pitchFamily="18" charset="0"/>
              </a:rPr>
              <a:t>Kantona,</a:t>
            </a:r>
            <a:r>
              <a:rPr lang="bs-Latn-BA" dirty="0">
                <a:latin typeface="Calibri" panose="020F0502020204030204" pitchFamily="34" charset="0"/>
                <a:ea typeface="Calibri" panose="020F0502020204030204" pitchFamily="34" charset="0"/>
                <a:cs typeface="Times New Roman" panose="02020603050405020304" pitchFamily="18" charset="0"/>
              </a:rPr>
              <a:t> mjera </a:t>
            </a:r>
            <a:r>
              <a:rPr lang="bs-Latn-BA" dirty="0" smtClean="0">
                <a:latin typeface="Calibri" panose="020F0502020204030204" pitchFamily="34" charset="0"/>
                <a:ea typeface="Calibri" panose="020F0502020204030204" pitchFamily="34" charset="0"/>
                <a:cs typeface="Times New Roman" panose="02020603050405020304" pitchFamily="18" charset="0"/>
              </a:rPr>
              <a:t>usmjerene </a:t>
            </a:r>
            <a:r>
              <a:rPr lang="bs-Latn-BA" dirty="0">
                <a:latin typeface="Calibri" panose="020F0502020204030204" pitchFamily="34" charset="0"/>
                <a:ea typeface="Calibri" panose="020F0502020204030204" pitchFamily="34" charset="0"/>
                <a:cs typeface="Times New Roman" panose="02020603050405020304" pitchFamily="18" charset="0"/>
              </a:rPr>
              <a:t>na </a:t>
            </a:r>
            <a:r>
              <a:rPr lang="bs-Latn-BA" dirty="0" smtClean="0">
                <a:latin typeface="Calibri" panose="020F0502020204030204" pitchFamily="34" charset="0"/>
                <a:ea typeface="Calibri" panose="020F0502020204030204" pitchFamily="34" charset="0"/>
                <a:cs typeface="Times New Roman" panose="02020603050405020304" pitchFamily="18" charset="0"/>
              </a:rPr>
              <a:t>privredu i zapošljavanje, održavanje harmonije </a:t>
            </a:r>
            <a:r>
              <a:rPr lang="bs-Latn-BA" dirty="0">
                <a:latin typeface="Calibri" panose="020F0502020204030204" pitchFamily="34" charset="0"/>
                <a:ea typeface="Calibri" panose="020F0502020204030204" pitchFamily="34" charset="0"/>
                <a:cs typeface="Times New Roman" panose="02020603050405020304" pitchFamily="18" charset="0"/>
              </a:rPr>
              <a:t>i </a:t>
            </a:r>
            <a:r>
              <a:rPr lang="bs-Latn-BA" dirty="0" smtClean="0">
                <a:latin typeface="Calibri" panose="020F0502020204030204" pitchFamily="34" charset="0"/>
                <a:ea typeface="Calibri" panose="020F0502020204030204" pitchFamily="34" charset="0"/>
                <a:cs typeface="Times New Roman" panose="02020603050405020304" pitchFamily="18" charset="0"/>
              </a:rPr>
              <a:t>sinergije </a:t>
            </a:r>
            <a:r>
              <a:rPr lang="bs-Latn-BA" dirty="0">
                <a:latin typeface="Calibri" panose="020F0502020204030204" pitchFamily="34" charset="0"/>
                <a:ea typeface="Calibri" panose="020F0502020204030204" pitchFamily="34" charset="0"/>
                <a:cs typeface="Times New Roman" panose="02020603050405020304" pitchFamily="18" charset="0"/>
              </a:rPr>
              <a:t>djelovanja privrednika Bosansko-podrinjskog </a:t>
            </a:r>
            <a:r>
              <a:rPr lang="bs-Latn-BA" dirty="0" smtClean="0">
                <a:latin typeface="Calibri" panose="020F0502020204030204" pitchFamily="34" charset="0"/>
                <a:ea typeface="Calibri" panose="020F0502020204030204" pitchFamily="34" charset="0"/>
                <a:cs typeface="Times New Roman" panose="02020603050405020304" pitchFamily="18" charset="0"/>
              </a:rPr>
              <a:t>kantona,</a:t>
            </a:r>
            <a:r>
              <a:rPr lang="bs-Latn-BA" dirty="0">
                <a:latin typeface="Calibri" panose="020F0502020204030204" pitchFamily="34" charset="0"/>
                <a:ea typeface="Calibri" panose="020F0502020204030204" pitchFamily="34" charset="0"/>
                <a:cs typeface="Times New Roman" panose="02020603050405020304" pitchFamily="18" charset="0"/>
              </a:rPr>
              <a:t> </a:t>
            </a:r>
            <a:r>
              <a:rPr lang="bs-Latn-BA" dirty="0" smtClean="0">
                <a:latin typeface="Calibri" panose="020F0502020204030204" pitchFamily="34" charset="0"/>
                <a:ea typeface="Calibri" panose="020F0502020204030204" pitchFamily="34" charset="0"/>
                <a:cs typeface="Times New Roman" panose="02020603050405020304" pitchFamily="18" charset="0"/>
              </a:rPr>
              <a:t>stabilnije riješavanje pitanja </a:t>
            </a:r>
            <a:r>
              <a:rPr lang="bs-Latn-BA" dirty="0">
                <a:latin typeface="Calibri" panose="020F0502020204030204" pitchFamily="34" charset="0"/>
                <a:ea typeface="Calibri" panose="020F0502020204030204" pitchFamily="34" charset="0"/>
                <a:cs typeface="Times New Roman" panose="02020603050405020304" pitchFamily="18" charset="0"/>
              </a:rPr>
              <a:t>javnih </a:t>
            </a:r>
            <a:r>
              <a:rPr lang="bs-Latn-BA" dirty="0" smtClean="0">
                <a:latin typeface="Calibri" panose="020F0502020204030204" pitchFamily="34" charset="0"/>
                <a:ea typeface="Calibri" panose="020F0502020204030204" pitchFamily="34" charset="0"/>
                <a:cs typeface="Times New Roman" panose="02020603050405020304" pitchFamily="18" charset="0"/>
              </a:rPr>
              <a:t>finasija, razvoj infrastrukture, zagovaranje </a:t>
            </a:r>
            <a:r>
              <a:rPr lang="bs-Latn-BA" dirty="0">
                <a:latin typeface="Calibri" panose="020F0502020204030204" pitchFamily="34" charset="0"/>
                <a:ea typeface="Calibri" panose="020F0502020204030204" pitchFamily="34" charset="0"/>
                <a:cs typeface="Times New Roman" panose="02020603050405020304" pitchFamily="18" charset="0"/>
              </a:rPr>
              <a:t>poboljšanja putne komunikacije Bosansko-podrinjskog kantona Goražde kao pretpostavke ukupnog </a:t>
            </a:r>
            <a:r>
              <a:rPr lang="bs-Latn-BA" dirty="0" smtClean="0">
                <a:latin typeface="Calibri" panose="020F0502020204030204" pitchFamily="34" charset="0"/>
                <a:ea typeface="Calibri" panose="020F0502020204030204" pitchFamily="34" charset="0"/>
                <a:cs typeface="Times New Roman" panose="02020603050405020304" pitchFamily="18" charset="0"/>
              </a:rPr>
              <a:t>razvoja,</a:t>
            </a:r>
            <a:r>
              <a:rPr lang="bs-Latn-BA" dirty="0">
                <a:latin typeface="Calibri" panose="020F0502020204030204" pitchFamily="34" charset="0"/>
                <a:ea typeface="Calibri" panose="020F0502020204030204" pitchFamily="34" charset="0"/>
                <a:cs typeface="Times New Roman" panose="02020603050405020304" pitchFamily="18" charset="0"/>
              </a:rPr>
              <a:t> </a:t>
            </a:r>
            <a:r>
              <a:rPr lang="bs-Latn-BA" dirty="0" smtClean="0">
                <a:latin typeface="Calibri" panose="020F0502020204030204" pitchFamily="34" charset="0"/>
                <a:ea typeface="Calibri" panose="020F0502020204030204" pitchFamily="34" charset="0"/>
                <a:cs typeface="Times New Roman" panose="02020603050405020304" pitchFamily="18" charset="0"/>
              </a:rPr>
              <a:t>poboljšanje saradnje </a:t>
            </a:r>
            <a:r>
              <a:rPr lang="bs-Latn-BA" dirty="0">
                <a:latin typeface="Calibri" panose="020F0502020204030204" pitchFamily="34" charset="0"/>
                <a:ea typeface="Calibri" panose="020F0502020204030204" pitchFamily="34" charset="0"/>
                <a:cs typeface="Times New Roman" panose="02020603050405020304" pitchFamily="18" charset="0"/>
              </a:rPr>
              <a:t>sa općinama u sastavu </a:t>
            </a:r>
            <a:r>
              <a:rPr lang="bs-Latn-BA" dirty="0" smtClean="0">
                <a:latin typeface="Calibri" panose="020F0502020204030204" pitchFamily="34" charset="0"/>
                <a:ea typeface="Calibri" panose="020F0502020204030204" pitchFamily="34" charset="0"/>
                <a:cs typeface="Times New Roman" panose="02020603050405020304" pitchFamily="18" charset="0"/>
              </a:rPr>
              <a:t>Kantona, razvoj uslova i sistema javne uprave, unaprijeđenje programa u obrazovanju, održavanje i poboljšanje unutar boračko-invalidske i socijalne zaštite i opremanje u zdravstvu).</a:t>
            </a:r>
          </a:p>
          <a:p>
            <a:r>
              <a:rPr lang="bs-Latn-BA" dirty="0">
                <a:latin typeface="Calibri" panose="020F0502020204030204" pitchFamily="34" charset="0"/>
              </a:rPr>
              <a:t>S</a:t>
            </a:r>
            <a:r>
              <a:rPr lang="bs-Latn-BA" dirty="0" smtClean="0">
                <a:latin typeface="Calibri" panose="020F0502020204030204" pitchFamily="34" charset="0"/>
              </a:rPr>
              <a:t>trateški okvir i ciljevi po resorima unutar cjelokupnog okvira u državi i entitetima</a:t>
            </a:r>
            <a:endParaRPr lang="bs-Latn-BA" dirty="0">
              <a:latin typeface="Calibri" panose="020F0502020204030204" pitchFamily="34" charset="0"/>
            </a:endParaRPr>
          </a:p>
        </p:txBody>
      </p:sp>
    </p:spTree>
    <p:extLst>
      <p:ext uri="{BB962C8B-B14F-4D97-AF65-F5344CB8AC3E}">
        <p14:creationId xmlns:p14="http://schemas.microsoft.com/office/powerpoint/2010/main" xmlns="" val="3590434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Metode rada u 2015. godini</a:t>
            </a:r>
            <a:endParaRPr lang="bs-Latn-BA" dirty="0"/>
          </a:p>
        </p:txBody>
      </p:sp>
      <p:sp>
        <p:nvSpPr>
          <p:cNvPr id="3" name="Content Placeholder 2"/>
          <p:cNvSpPr>
            <a:spLocks noGrp="1"/>
          </p:cNvSpPr>
          <p:nvPr>
            <p:ph idx="1"/>
          </p:nvPr>
        </p:nvSpPr>
        <p:spPr/>
        <p:txBody>
          <a:bodyPr>
            <a:normAutofit fontScale="70000" lnSpcReduction="20000"/>
          </a:bodyPr>
          <a:lstStyle/>
          <a:p>
            <a:r>
              <a:rPr lang="bs-Latn-BA" dirty="0" smtClean="0"/>
              <a:t>Odgovor na probleme ( prije svega dugogodišnje kao što je preoblem staračkog doma; potkrovni stanovi; statusi imovine: staračkog doma, apoteke, </a:t>
            </a:r>
            <a:r>
              <a:rPr lang="bs-Latn-BA" dirty="0" smtClean="0"/>
              <a:t>Minstarstva </a:t>
            </a:r>
            <a:r>
              <a:rPr lang="bs-Latn-BA" dirty="0" smtClean="0"/>
              <a:t>privrede, zgrade </a:t>
            </a:r>
            <a:r>
              <a:rPr lang="bs-Latn-BA" dirty="0" smtClean="0"/>
              <a:t>Vlade</a:t>
            </a:r>
            <a:r>
              <a:rPr lang="bs-Latn-BA" dirty="0" smtClean="0"/>
              <a:t>, zgrade za mlade; nerealizovanih koncesija, neobnova lokalnih puteva; dugogodišnja nelikvidnost općina i dr.</a:t>
            </a:r>
          </a:p>
          <a:p>
            <a:r>
              <a:rPr lang="bs-Latn-BA" dirty="0" smtClean="0"/>
              <a:t>Nastavak uspješnih programa ( zdravstvo za sve, implemetacija mjera iz zakona o imovini, podsticajne mjere, stambeno zbrinjavanje)</a:t>
            </a:r>
          </a:p>
          <a:p>
            <a:r>
              <a:rPr lang="bs-Latn-BA" dirty="0" smtClean="0"/>
              <a:t>Pokretanje novih programa i mjera ( škola učenika u prirodi, Memorijal šuma, Dani Huseina Efendije Đoze, sufinasiranje projekata općina, udruživanje sa lokalnim zajednicama, zeleni energetski razvoj, lista kulturnih događaja, energetska efikasnost, školski aktivizam, prekvalifikacija i javni radovi, programi nabavke medicinske opreme i dr.).</a:t>
            </a:r>
          </a:p>
          <a:p>
            <a:r>
              <a:rPr lang="bs-Latn-BA" dirty="0" smtClean="0"/>
              <a:t>Saradnja sa višim i nižim nivoima vlasti, međunarodnim organizacijama ( općine, federalni organi i institucije, UNDP, Svjetska banka, World Vision, Progres i dr.).</a:t>
            </a:r>
          </a:p>
          <a:p>
            <a:r>
              <a:rPr lang="bs-Latn-BA" dirty="0" smtClean="0"/>
              <a:t>Strateško, normativno i operativno djelovanje i djelovanje usmjereno na zahtjeve unutar integracionih procesa. ( Strategije, zakoni, programi, odluke i mjere)</a:t>
            </a:r>
          </a:p>
          <a:p>
            <a:endParaRPr lang="bs-Latn-BA" dirty="0"/>
          </a:p>
        </p:txBody>
      </p:sp>
    </p:spTree>
    <p:extLst>
      <p:ext uri="{BB962C8B-B14F-4D97-AF65-F5344CB8AC3E}">
        <p14:creationId xmlns:p14="http://schemas.microsoft.com/office/powerpoint/2010/main" xmlns="" val="568978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Statistički pregled rada Vlade u 2015.</a:t>
            </a:r>
            <a:endParaRPr lang="bs-Latn-BA" dirty="0"/>
          </a:p>
        </p:txBody>
      </p:sp>
      <p:sp>
        <p:nvSpPr>
          <p:cNvPr id="3" name="Content Placeholder 2"/>
          <p:cNvSpPr>
            <a:spLocks noGrp="1"/>
          </p:cNvSpPr>
          <p:nvPr>
            <p:ph idx="1"/>
          </p:nvPr>
        </p:nvSpPr>
        <p:spPr/>
        <p:txBody>
          <a:bodyPr/>
          <a:lstStyle/>
          <a:p>
            <a:pPr marL="0" marR="0" algn="just">
              <a:spcBef>
                <a:spcPts val="0"/>
              </a:spcBef>
              <a:spcAft>
                <a:spcPts val="0"/>
              </a:spcAft>
            </a:pPr>
            <a:r>
              <a:rPr lang="en-GB" dirty="0">
                <a:latin typeface="Calibri" panose="020F0502020204030204" pitchFamily="34" charset="0"/>
                <a:ea typeface="Times New Roman" panose="02020603050405020304" pitchFamily="18" charset="0"/>
              </a:rPr>
              <a:t>46 </a:t>
            </a:r>
            <a:r>
              <a:rPr lang="en-GB" dirty="0" err="1">
                <a:latin typeface="Calibri" panose="020F0502020204030204" pitchFamily="34" charset="0"/>
                <a:ea typeface="Times New Roman" panose="02020603050405020304" pitchFamily="18" charset="0"/>
              </a:rPr>
              <a:t>sjednica</a:t>
            </a:r>
            <a:r>
              <a:rPr lang="en-GB" dirty="0">
                <a:latin typeface="Calibri" panose="020F0502020204030204" pitchFamily="34" charset="0"/>
                <a:ea typeface="Times New Roman" panose="02020603050405020304" pitchFamily="18" charset="0"/>
              </a:rPr>
              <a:t> </a:t>
            </a:r>
            <a:r>
              <a:rPr lang="en-GB" dirty="0" err="1">
                <a:latin typeface="Calibri" panose="020F0502020204030204" pitchFamily="34" charset="0"/>
                <a:ea typeface="Times New Roman" panose="02020603050405020304" pitchFamily="18" charset="0"/>
              </a:rPr>
              <a:t>na</a:t>
            </a:r>
            <a:r>
              <a:rPr lang="en-GB" dirty="0">
                <a:latin typeface="Calibri" panose="020F0502020204030204" pitchFamily="34" charset="0"/>
                <a:ea typeface="Times New Roman" panose="02020603050405020304" pitchFamily="18" charset="0"/>
              </a:rPr>
              <a:t> </a:t>
            </a:r>
            <a:r>
              <a:rPr lang="en-GB" dirty="0" err="1">
                <a:latin typeface="Calibri" panose="020F0502020204030204" pitchFamily="34" charset="0"/>
                <a:ea typeface="Times New Roman" panose="02020603050405020304" pitchFamily="18" charset="0"/>
              </a:rPr>
              <a:t>kojima</a:t>
            </a:r>
            <a:r>
              <a:rPr lang="en-GB" dirty="0">
                <a:latin typeface="Calibri" panose="020F0502020204030204" pitchFamily="34" charset="0"/>
                <a:ea typeface="Times New Roman" panose="02020603050405020304" pitchFamily="18" charset="0"/>
              </a:rPr>
              <a:t> se u </a:t>
            </a:r>
            <a:r>
              <a:rPr lang="en-GB" dirty="0" err="1">
                <a:latin typeface="Calibri" panose="020F0502020204030204" pitchFamily="34" charset="0"/>
                <a:ea typeface="Times New Roman" panose="02020603050405020304" pitchFamily="18" charset="0"/>
              </a:rPr>
              <a:t>prosjeku</a:t>
            </a:r>
            <a:r>
              <a:rPr lang="en-GB" dirty="0">
                <a:latin typeface="Calibri" panose="020F0502020204030204" pitchFamily="34" charset="0"/>
                <a:ea typeface="Times New Roman" panose="02020603050405020304" pitchFamily="18" charset="0"/>
              </a:rPr>
              <a:t> </a:t>
            </a:r>
            <a:r>
              <a:rPr lang="en-GB" dirty="0" err="1">
                <a:latin typeface="Calibri" panose="020F0502020204030204" pitchFamily="34" charset="0"/>
                <a:ea typeface="Times New Roman" panose="02020603050405020304" pitchFamily="18" charset="0"/>
              </a:rPr>
              <a:t>razmatralo</a:t>
            </a:r>
            <a:r>
              <a:rPr lang="en-GB" dirty="0">
                <a:latin typeface="Calibri" panose="020F0502020204030204" pitchFamily="34" charset="0"/>
                <a:ea typeface="Times New Roman" panose="02020603050405020304" pitchFamily="18" charset="0"/>
              </a:rPr>
              <a:t> </a:t>
            </a:r>
            <a:r>
              <a:rPr lang="en-GB" dirty="0" err="1">
                <a:latin typeface="Calibri" panose="020F0502020204030204" pitchFamily="34" charset="0"/>
                <a:ea typeface="Times New Roman" panose="02020603050405020304" pitchFamily="18" charset="0"/>
              </a:rPr>
              <a:t>između</a:t>
            </a:r>
            <a:r>
              <a:rPr lang="en-GB" dirty="0">
                <a:latin typeface="Calibri" panose="020F0502020204030204" pitchFamily="34" charset="0"/>
                <a:ea typeface="Times New Roman" panose="02020603050405020304" pitchFamily="18" charset="0"/>
              </a:rPr>
              <a:t> 20-30 </a:t>
            </a:r>
            <a:r>
              <a:rPr lang="en-GB" dirty="0" err="1">
                <a:latin typeface="Calibri" panose="020F0502020204030204" pitchFamily="34" charset="0"/>
                <a:ea typeface="Times New Roman" panose="02020603050405020304" pitchFamily="18" charset="0"/>
              </a:rPr>
              <a:t>tačaka</a:t>
            </a:r>
            <a:r>
              <a:rPr lang="en-GB" dirty="0">
                <a:latin typeface="Calibri" panose="020F0502020204030204" pitchFamily="34" charset="0"/>
                <a:ea typeface="Times New Roman" panose="02020603050405020304" pitchFamily="18" charset="0"/>
              </a:rPr>
              <a:t> </a:t>
            </a:r>
            <a:r>
              <a:rPr lang="bs-Latn-BA" dirty="0" smtClean="0">
                <a:latin typeface="Calibri" panose="020F0502020204030204" pitchFamily="34" charset="0"/>
                <a:ea typeface="Times New Roman" panose="02020603050405020304" pitchFamily="18" charset="0"/>
              </a:rPr>
              <a:t>  </a:t>
            </a:r>
          </a:p>
          <a:p>
            <a:pPr marL="0" marR="0" indent="0" algn="just">
              <a:spcBef>
                <a:spcPts val="0"/>
              </a:spcBef>
              <a:spcAft>
                <a:spcPts val="0"/>
              </a:spcAft>
              <a:buNone/>
            </a:pPr>
            <a:r>
              <a:rPr lang="bs-Latn-BA" dirty="0">
                <a:latin typeface="Calibri" panose="020F0502020204030204" pitchFamily="34" charset="0"/>
                <a:ea typeface="Times New Roman" panose="02020603050405020304" pitchFamily="18" charset="0"/>
              </a:rPr>
              <a:t> </a:t>
            </a:r>
            <a:r>
              <a:rPr lang="bs-Latn-BA" dirty="0" smtClean="0">
                <a:latin typeface="Calibri" panose="020F0502020204030204" pitchFamily="34" charset="0"/>
                <a:ea typeface="Times New Roman" panose="02020603050405020304" pitchFamily="18" charset="0"/>
              </a:rPr>
              <a:t>  </a:t>
            </a:r>
            <a:r>
              <a:rPr lang="en-GB" dirty="0" err="1" smtClean="0">
                <a:latin typeface="Calibri" panose="020F0502020204030204" pitchFamily="34" charset="0"/>
                <a:ea typeface="Times New Roman" panose="02020603050405020304" pitchFamily="18" charset="0"/>
              </a:rPr>
              <a:t>dnevnog</a:t>
            </a:r>
            <a:r>
              <a:rPr lang="en-GB" dirty="0" smtClean="0">
                <a:latin typeface="Calibri" panose="020F0502020204030204" pitchFamily="34" charset="0"/>
                <a:ea typeface="Times New Roman" panose="02020603050405020304" pitchFamily="18" charset="0"/>
              </a:rPr>
              <a:t> </a:t>
            </a:r>
            <a:r>
              <a:rPr lang="en-GB" dirty="0" err="1">
                <a:latin typeface="Calibri" panose="020F0502020204030204" pitchFamily="34" charset="0"/>
                <a:ea typeface="Times New Roman" panose="02020603050405020304" pitchFamily="18" charset="0"/>
              </a:rPr>
              <a:t>reda</a:t>
            </a:r>
            <a:r>
              <a:rPr lang="en-GB" dirty="0">
                <a:latin typeface="Calibri" panose="020F0502020204030204" pitchFamily="34" charset="0"/>
                <a:ea typeface="Times New Roman" panose="02020603050405020304" pitchFamily="18" charset="0"/>
              </a:rPr>
              <a:t> </a:t>
            </a:r>
            <a:r>
              <a:rPr lang="en-GB" dirty="0" err="1">
                <a:latin typeface="Calibri" panose="020F0502020204030204" pitchFamily="34" charset="0"/>
                <a:ea typeface="Times New Roman" panose="02020603050405020304" pitchFamily="18" charset="0"/>
              </a:rPr>
              <a:t>kandidovanih</a:t>
            </a:r>
            <a:r>
              <a:rPr lang="en-GB" dirty="0">
                <a:latin typeface="Calibri" panose="020F0502020204030204" pitchFamily="34" charset="0"/>
                <a:ea typeface="Times New Roman" panose="02020603050405020304" pitchFamily="18" charset="0"/>
              </a:rPr>
              <a:t> od </a:t>
            </a:r>
            <a:r>
              <a:rPr lang="en-GB" dirty="0" err="1">
                <a:latin typeface="Calibri" panose="020F0502020204030204" pitchFamily="34" charset="0"/>
                <a:ea typeface="Times New Roman" panose="02020603050405020304" pitchFamily="18" charset="0"/>
              </a:rPr>
              <a:t>strane</a:t>
            </a:r>
            <a:r>
              <a:rPr lang="en-GB" dirty="0">
                <a:latin typeface="Calibri" panose="020F0502020204030204" pitchFamily="34" charset="0"/>
                <a:ea typeface="Times New Roman" panose="02020603050405020304" pitchFamily="18" charset="0"/>
              </a:rPr>
              <a:t> </a:t>
            </a:r>
            <a:r>
              <a:rPr lang="en-GB" dirty="0" err="1">
                <a:latin typeface="Calibri" panose="020F0502020204030204" pitchFamily="34" charset="0"/>
                <a:ea typeface="Times New Roman" panose="02020603050405020304" pitchFamily="18" charset="0"/>
              </a:rPr>
              <a:t>Vlade</a:t>
            </a:r>
            <a:r>
              <a:rPr lang="en-GB" dirty="0">
                <a:latin typeface="Calibri" panose="020F0502020204030204" pitchFamily="34" charset="0"/>
                <a:ea typeface="Times New Roman" panose="02020603050405020304" pitchFamily="18" charset="0"/>
              </a:rPr>
              <a:t>, </a:t>
            </a:r>
            <a:r>
              <a:rPr lang="en-GB" dirty="0" err="1">
                <a:latin typeface="Calibri" panose="020F0502020204030204" pitchFamily="34" charset="0"/>
                <a:ea typeface="Times New Roman" panose="02020603050405020304" pitchFamily="18" charset="0"/>
              </a:rPr>
              <a:t>resornih</a:t>
            </a:r>
            <a:r>
              <a:rPr lang="en-GB" dirty="0">
                <a:latin typeface="Calibri" panose="020F0502020204030204" pitchFamily="34" charset="0"/>
                <a:ea typeface="Times New Roman" panose="02020603050405020304" pitchFamily="18" charset="0"/>
              </a:rPr>
              <a:t> </a:t>
            </a:r>
            <a:r>
              <a:rPr lang="en-GB" dirty="0" err="1">
                <a:latin typeface="Calibri" panose="020F0502020204030204" pitchFamily="34" charset="0"/>
                <a:ea typeface="Times New Roman" panose="02020603050405020304" pitchFamily="18" charset="0"/>
              </a:rPr>
              <a:t>ministarstava</a:t>
            </a:r>
            <a:r>
              <a:rPr lang="en-GB" dirty="0">
                <a:latin typeface="Calibri" panose="020F0502020204030204" pitchFamily="34" charset="0"/>
                <a:ea typeface="Times New Roman" panose="02020603050405020304" pitchFamily="18" charset="0"/>
              </a:rPr>
              <a:t> </a:t>
            </a:r>
            <a:r>
              <a:rPr lang="en-GB" dirty="0" err="1">
                <a:latin typeface="Calibri" panose="020F0502020204030204" pitchFamily="34" charset="0"/>
                <a:ea typeface="Times New Roman" panose="02020603050405020304" pitchFamily="18" charset="0"/>
              </a:rPr>
              <a:t>te</a:t>
            </a:r>
            <a:r>
              <a:rPr lang="en-GB" dirty="0">
                <a:latin typeface="Calibri" panose="020F0502020204030204" pitchFamily="34" charset="0"/>
                <a:ea typeface="Times New Roman" panose="02020603050405020304" pitchFamily="18" charset="0"/>
              </a:rPr>
              <a:t> </a:t>
            </a:r>
            <a:r>
              <a:rPr lang="bs-Latn-BA" dirty="0" smtClean="0">
                <a:latin typeface="Calibri" panose="020F0502020204030204" pitchFamily="34" charset="0"/>
                <a:ea typeface="Times New Roman" panose="02020603050405020304" pitchFamily="18" charset="0"/>
              </a:rPr>
              <a:t> </a:t>
            </a:r>
          </a:p>
          <a:p>
            <a:pPr marL="0" marR="0" indent="0" algn="just">
              <a:spcBef>
                <a:spcPts val="0"/>
              </a:spcBef>
              <a:spcAft>
                <a:spcPts val="0"/>
              </a:spcAft>
              <a:buNone/>
            </a:pPr>
            <a:r>
              <a:rPr lang="bs-Latn-BA" dirty="0">
                <a:latin typeface="Calibri" panose="020F0502020204030204" pitchFamily="34" charset="0"/>
                <a:ea typeface="Times New Roman" panose="02020603050405020304" pitchFamily="18" charset="0"/>
              </a:rPr>
              <a:t> </a:t>
            </a:r>
            <a:r>
              <a:rPr lang="bs-Latn-BA" dirty="0" smtClean="0">
                <a:latin typeface="Calibri" panose="020F0502020204030204" pitchFamily="34" charset="0"/>
                <a:ea typeface="Times New Roman" panose="02020603050405020304" pitchFamily="18" charset="0"/>
              </a:rPr>
              <a:t>  </a:t>
            </a:r>
            <a:r>
              <a:rPr lang="en-GB" dirty="0" err="1" smtClean="0">
                <a:latin typeface="Calibri" panose="020F0502020204030204" pitchFamily="34" charset="0"/>
                <a:ea typeface="Times New Roman" panose="02020603050405020304" pitchFamily="18" charset="0"/>
              </a:rPr>
              <a:t>uprava</a:t>
            </a:r>
            <a:r>
              <a:rPr lang="en-GB" dirty="0" smtClean="0">
                <a:latin typeface="Calibri" panose="020F0502020204030204" pitchFamily="34" charset="0"/>
                <a:ea typeface="Times New Roman" panose="02020603050405020304" pitchFamily="18" charset="0"/>
              </a:rPr>
              <a:t> </a:t>
            </a:r>
            <a:r>
              <a:rPr lang="en-GB" dirty="0" err="1">
                <a:latin typeface="Calibri" panose="020F0502020204030204" pitchFamily="34" charset="0"/>
                <a:ea typeface="Times New Roman" panose="02020603050405020304" pitchFamily="18" charset="0"/>
              </a:rPr>
              <a:t>i</a:t>
            </a:r>
            <a:r>
              <a:rPr lang="en-GB" dirty="0">
                <a:latin typeface="Calibri" panose="020F0502020204030204" pitchFamily="34" charset="0"/>
                <a:ea typeface="Times New Roman" panose="02020603050405020304" pitchFamily="18" charset="0"/>
              </a:rPr>
              <a:t> </a:t>
            </a:r>
            <a:r>
              <a:rPr lang="en-GB" dirty="0" err="1">
                <a:latin typeface="Calibri" panose="020F0502020204030204" pitchFamily="34" charset="0"/>
                <a:ea typeface="Times New Roman" panose="02020603050405020304" pitchFamily="18" charset="0"/>
              </a:rPr>
              <a:t>direkcija</a:t>
            </a:r>
            <a:r>
              <a:rPr lang="en-GB" dirty="0" smtClean="0">
                <a:latin typeface="Calibri" panose="020F0502020204030204" pitchFamily="34" charset="0"/>
                <a:ea typeface="Times New Roman" panose="02020603050405020304" pitchFamily="18" charset="0"/>
              </a:rPr>
              <a:t>.</a:t>
            </a:r>
            <a:endParaRPr lang="bs-Latn-BA" dirty="0" smtClean="0">
              <a:latin typeface="Calibri" panose="020F0502020204030204" pitchFamily="34" charset="0"/>
              <a:ea typeface="Times New Roman" panose="02020603050405020304" pitchFamily="18" charset="0"/>
            </a:endParaRPr>
          </a:p>
          <a:p>
            <a:pPr marL="0" marR="0" algn="just">
              <a:spcBef>
                <a:spcPts val="0"/>
              </a:spcBef>
              <a:spcAft>
                <a:spcPts val="0"/>
              </a:spcAft>
            </a:pPr>
            <a:r>
              <a:rPr lang="bs-Latn-BA" dirty="0">
                <a:latin typeface="Calibri" panose="020F0502020204030204" pitchFamily="34" charset="0"/>
                <a:ea typeface="Times New Roman" panose="02020603050405020304" pitchFamily="18" charset="0"/>
              </a:rPr>
              <a:t>usvojeno preko 1150 </a:t>
            </a:r>
            <a:r>
              <a:rPr lang="bs-Latn-BA" dirty="0" smtClean="0">
                <a:latin typeface="Calibri" panose="020F0502020204030204" pitchFamily="34" charset="0"/>
                <a:ea typeface="Times New Roman" panose="02020603050405020304" pitchFamily="18" charset="0"/>
              </a:rPr>
              <a:t>mjera.</a:t>
            </a:r>
          </a:p>
          <a:p>
            <a:pPr marL="0" marR="0" algn="just">
              <a:spcBef>
                <a:spcPts val="0"/>
              </a:spcBef>
              <a:spcAft>
                <a:spcPts val="0"/>
              </a:spcAft>
            </a:pPr>
            <a:r>
              <a:rPr lang="bs-Latn-BA" dirty="0" smtClean="0">
                <a:latin typeface="Calibri" panose="020F0502020204030204" pitchFamily="34" charset="0"/>
                <a:ea typeface="Calibri" panose="020F0502020204030204" pitchFamily="34" charset="0"/>
              </a:rPr>
              <a:t>utvrđeno </a:t>
            </a:r>
            <a:r>
              <a:rPr lang="bs-Latn-BA" dirty="0">
                <a:latin typeface="Calibri" panose="020F0502020204030204" pitchFamily="34" charset="0"/>
                <a:ea typeface="Calibri" panose="020F0502020204030204" pitchFamily="34" charset="0"/>
              </a:rPr>
              <a:t>26 zakona </a:t>
            </a:r>
            <a:r>
              <a:rPr lang="bs-Latn-BA" dirty="0" smtClean="0">
                <a:latin typeface="Calibri" panose="020F0502020204030204" pitchFamily="34" charset="0"/>
                <a:ea typeface="Calibri" panose="020F0502020204030204" pitchFamily="34" charset="0"/>
              </a:rPr>
              <a:t>( Zakon o industrijskim zonama, zakoni u oblasti </a:t>
            </a:r>
          </a:p>
          <a:p>
            <a:pPr marL="0" marR="0" indent="0" algn="just">
              <a:spcBef>
                <a:spcPts val="0"/>
              </a:spcBef>
              <a:spcAft>
                <a:spcPts val="0"/>
              </a:spcAft>
              <a:buNone/>
            </a:pPr>
            <a:r>
              <a:rPr lang="bs-Latn-BA" dirty="0">
                <a:latin typeface="Calibri" panose="020F0502020204030204" pitchFamily="34" charset="0"/>
                <a:ea typeface="Calibri" panose="020F0502020204030204" pitchFamily="34" charset="0"/>
              </a:rPr>
              <a:t> </a:t>
            </a:r>
            <a:r>
              <a:rPr lang="bs-Latn-BA" dirty="0" smtClean="0">
                <a:latin typeface="Calibri" panose="020F0502020204030204" pitchFamily="34" charset="0"/>
                <a:ea typeface="Calibri" panose="020F0502020204030204" pitchFamily="34" charset="0"/>
              </a:rPr>
              <a:t>  obrazovanja, Zakon o vladi, Zakon o naknadi Bijeli hljeb, Zakon u oblasti </a:t>
            </a:r>
          </a:p>
          <a:p>
            <a:pPr marL="0" marR="0" indent="0" algn="just">
              <a:spcBef>
                <a:spcPts val="0"/>
              </a:spcBef>
              <a:spcAft>
                <a:spcPts val="0"/>
              </a:spcAft>
              <a:buNone/>
            </a:pPr>
            <a:r>
              <a:rPr lang="bs-Latn-BA" dirty="0">
                <a:latin typeface="Calibri" panose="020F0502020204030204" pitchFamily="34" charset="0"/>
                <a:ea typeface="Calibri" panose="020F0502020204030204" pitchFamily="34" charset="0"/>
              </a:rPr>
              <a:t> </a:t>
            </a:r>
            <a:r>
              <a:rPr lang="bs-Latn-BA" dirty="0" smtClean="0">
                <a:latin typeface="Calibri" panose="020F0502020204030204" pitchFamily="34" charset="0"/>
                <a:ea typeface="Calibri" panose="020F0502020204030204" pitchFamily="34" charset="0"/>
              </a:rPr>
              <a:t>  koncesija i dr.</a:t>
            </a:r>
          </a:p>
          <a:p>
            <a:pPr algn="just">
              <a:spcBef>
                <a:spcPts val="0"/>
              </a:spcBef>
            </a:pPr>
            <a:r>
              <a:rPr lang="bs-Latn-BA" dirty="0" smtClean="0">
                <a:latin typeface="Calibri" panose="020F0502020204030204" pitchFamily="34" charset="0"/>
                <a:ea typeface="Calibri" panose="020F0502020204030204" pitchFamily="34" charset="0"/>
              </a:rPr>
              <a:t>Izrađena 4 strateška dokumenta ( Strategija razvoja, Prostorni plan, Strategija sporta, Strategija </a:t>
            </a:r>
            <a:r>
              <a:rPr lang="bs-Latn-BA" dirty="0" smtClean="0">
                <a:latin typeface="Calibri" panose="020F0502020204030204" pitchFamily="34" charset="0"/>
                <a:ea typeface="Calibri" panose="020F0502020204030204" pitchFamily="34" charset="0"/>
              </a:rPr>
              <a:t>socijalno- </a:t>
            </a:r>
            <a:r>
              <a:rPr lang="bs-Latn-BA" dirty="0" smtClean="0">
                <a:latin typeface="Calibri" panose="020F0502020204030204" pitchFamily="34" charset="0"/>
                <a:ea typeface="Calibri" panose="020F0502020204030204" pitchFamily="34" charset="0"/>
              </a:rPr>
              <a:t>neprofitnog stanovanja )</a:t>
            </a:r>
          </a:p>
          <a:p>
            <a:pPr marL="0" marR="0" indent="0" algn="just">
              <a:spcBef>
                <a:spcPts val="0"/>
              </a:spcBef>
              <a:spcAft>
                <a:spcPts val="0"/>
              </a:spcAft>
              <a:buNone/>
            </a:pPr>
            <a:endParaRPr lang="bs-Latn-BA" dirty="0">
              <a:latin typeface="Calibri" panose="020F0502020204030204" pitchFamily="34" charset="0"/>
              <a:ea typeface="Times New Roman" panose="02020603050405020304" pitchFamily="18" charset="0"/>
            </a:endParaRPr>
          </a:p>
          <a:p>
            <a:pPr marL="0" marR="0" indent="0" algn="just">
              <a:spcBef>
                <a:spcPts val="0"/>
              </a:spcBef>
              <a:spcAft>
                <a:spcPts val="0"/>
              </a:spcAft>
              <a:buNone/>
            </a:pPr>
            <a:endParaRPr lang="bs-Latn-BA" dirty="0" smtClean="0">
              <a:latin typeface="Calibri" panose="020F0502020204030204" pitchFamily="34" charset="0"/>
              <a:ea typeface="Times New Roman" panose="02020603050405020304" pitchFamily="18" charset="0"/>
            </a:endParaRPr>
          </a:p>
          <a:p>
            <a:pPr marL="0" marR="0" indent="0" algn="just">
              <a:spcBef>
                <a:spcPts val="0"/>
              </a:spcBef>
              <a:spcAft>
                <a:spcPts val="0"/>
              </a:spcAft>
              <a:buNone/>
            </a:pPr>
            <a:endParaRPr lang="bs-Latn-BA" dirty="0" smtClean="0">
              <a:latin typeface="Calibri" panose="020F0502020204030204" pitchFamily="34" charset="0"/>
              <a:ea typeface="Times New Roman" panose="02020603050405020304" pitchFamily="18" charset="0"/>
            </a:endParaRPr>
          </a:p>
          <a:p>
            <a:endParaRPr lang="bs-Latn-BA" dirty="0">
              <a:latin typeface="Calibri" panose="020F0502020204030204" pitchFamily="34" charset="0"/>
            </a:endParaRPr>
          </a:p>
        </p:txBody>
      </p:sp>
    </p:spTree>
    <p:extLst>
      <p:ext uri="{BB962C8B-B14F-4D97-AF65-F5344CB8AC3E}">
        <p14:creationId xmlns:p14="http://schemas.microsoft.com/office/powerpoint/2010/main" xmlns="" val="829126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Struktura mjera Vlade u 2015. godini</a:t>
            </a:r>
            <a:endParaRPr lang="bs-Latn-BA" dirty="0"/>
          </a:p>
        </p:txBody>
      </p:sp>
      <p:pic>
        <p:nvPicPr>
          <p:cNvPr id="4" name="Content Placeholder 3"/>
          <p:cNvPicPr>
            <a:picLocks noGrp="1" noChangeAspect="1"/>
          </p:cNvPicPr>
          <p:nvPr>
            <p:ph idx="1"/>
          </p:nvPr>
        </p:nvPicPr>
        <p:blipFill>
          <a:blip r:embed="rId2"/>
          <a:stretch>
            <a:fillRect/>
          </a:stretch>
        </p:blipFill>
        <p:spPr>
          <a:xfrm>
            <a:off x="1423555" y="2336800"/>
            <a:ext cx="8717971" cy="3598863"/>
          </a:xfrm>
          <a:prstGeom prst="rect">
            <a:avLst/>
          </a:prstGeom>
        </p:spPr>
      </p:pic>
    </p:spTree>
    <p:extLst>
      <p:ext uri="{BB962C8B-B14F-4D97-AF65-F5344CB8AC3E}">
        <p14:creationId xmlns:p14="http://schemas.microsoft.com/office/powerpoint/2010/main" xmlns="" val="1679373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Usvojene mjere Vlade (uporedni pokazatelji)</a:t>
            </a:r>
            <a:endParaRPr lang="bs-Latn-BA" dirty="0"/>
          </a:p>
        </p:txBody>
      </p:sp>
      <p:graphicFrame>
        <p:nvGraphicFramePr>
          <p:cNvPr id="4" name="Content Placeholder 3"/>
          <p:cNvGraphicFramePr>
            <a:graphicFrameLocks noGrp="1"/>
          </p:cNvGraphicFramePr>
          <p:nvPr>
            <p:ph idx="1"/>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Izrađeni i usvojeni Strateški dokumenti </a:t>
            </a:r>
            <a:endParaRPr lang="bs-Latn-BA" dirty="0"/>
          </a:p>
        </p:txBody>
      </p:sp>
      <p:sp>
        <p:nvSpPr>
          <p:cNvPr id="3" name="Content Placeholder 2"/>
          <p:cNvSpPr>
            <a:spLocks noGrp="1"/>
          </p:cNvSpPr>
          <p:nvPr>
            <p:ph idx="1"/>
          </p:nvPr>
        </p:nvSpPr>
        <p:spPr/>
        <p:txBody>
          <a:bodyPr>
            <a:normAutofit fontScale="70000" lnSpcReduction="20000"/>
          </a:bodyPr>
          <a:lstStyle/>
          <a:p>
            <a:r>
              <a:rPr lang="bs-Latn-BA" dirty="0" smtClean="0"/>
              <a:t>Strategija razvoja kantona 2016-2020 ( Kroz saradnju sa UNDP-om BiH urađene obimne analize, provedene javne rasprave, definisani ciljevi i mjere, Program rada za 2016 projeciran kroz ovaj strateški dokument i u odnosu na iste se usvajaju Programi.</a:t>
            </a:r>
          </a:p>
          <a:p>
            <a:r>
              <a:rPr lang="bs-Latn-BA" dirty="0" smtClean="0"/>
              <a:t>Strategija sporta ( Po prvi put postoji u Kantonu, pokrenuto donošenje akta koji proizilaze iz iste, Budžetska izdvajanja povećana u 2015 što je djelimično utjecalo na tri nova prvoligaša iz Kantona)</a:t>
            </a:r>
          </a:p>
          <a:p>
            <a:r>
              <a:rPr lang="bs-Latn-BA" dirty="0" smtClean="0"/>
              <a:t>Strategija </a:t>
            </a:r>
            <a:r>
              <a:rPr lang="bs-Latn-BA" dirty="0" smtClean="0"/>
              <a:t>socijalno- </a:t>
            </a:r>
            <a:r>
              <a:rPr lang="bs-Latn-BA" dirty="0" smtClean="0"/>
              <a:t>neprofitnog stanovanja ( osnov razvoja ovog oblika rješavanja stanovanja. U direktnoj vezi sa strategijom razriješena pitanja potkrovnih stanova u Goraždu, konačno pristupljeno potpisivanju ugovora za stanove u Vitkovićima, razrješena pitanja cijene i implementacije zgrade za mlade, kupljena dva nova zemljišta za gradnju  vrijednosti preko 200 000,00 KM, pokrenuta pitanja naplate po ugovorima o kupoprodaji stanova.</a:t>
            </a:r>
          </a:p>
          <a:p>
            <a:r>
              <a:rPr lang="bs-Latn-BA" dirty="0" smtClean="0"/>
              <a:t>Prostorni plan kantona ( kroz izradu Studija izbora najpovoljnije varijante cestovnog povezivanja i Predstudije izvodljivosti, definisanje pitanja budućih namjena vodotoka u Kantonu, definisanje novih prostora za memorijalne komplekse, ukupno razriješena brojna pitanja i utvrđen oblik i tekst prostornog plana).</a:t>
            </a:r>
            <a:endParaRPr lang="bs-Latn-BA" dirty="0"/>
          </a:p>
        </p:txBody>
      </p:sp>
    </p:spTree>
    <p:extLst>
      <p:ext uri="{BB962C8B-B14F-4D97-AF65-F5344CB8AC3E}">
        <p14:creationId xmlns:p14="http://schemas.microsoft.com/office/powerpoint/2010/main" xmlns="" val="3444761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Usvojeni zakoni (26)</a:t>
            </a:r>
            <a:endParaRPr lang="bs-Latn-BA" dirty="0"/>
          </a:p>
        </p:txBody>
      </p:sp>
      <p:sp>
        <p:nvSpPr>
          <p:cNvPr id="3" name="Content Placeholder 2"/>
          <p:cNvSpPr>
            <a:spLocks noGrp="1"/>
          </p:cNvSpPr>
          <p:nvPr>
            <p:ph idx="1"/>
          </p:nvPr>
        </p:nvSpPr>
        <p:spPr/>
        <p:txBody>
          <a:bodyPr>
            <a:normAutofit fontScale="70000" lnSpcReduction="20000"/>
          </a:bodyPr>
          <a:lstStyle/>
          <a:p>
            <a:r>
              <a:rPr lang="bs-Latn-BA" dirty="0" smtClean="0"/>
              <a:t>Zakoni u oblasti obrazovanja ( riješen problem nastao kroz postupak pred ustavnim sudom)</a:t>
            </a:r>
          </a:p>
          <a:p>
            <a:r>
              <a:rPr lang="bs-Latn-BA" dirty="0" smtClean="0"/>
              <a:t>Zakon o unutrašnjim poslovima (unaprijeđen sistem rada)</a:t>
            </a:r>
          </a:p>
          <a:p>
            <a:r>
              <a:rPr lang="bs-Latn-BA" dirty="0" smtClean="0"/>
              <a:t>Zakon o vladi ( usklađivanje i poboljšanje rješenja i stvaranje osnova za daljnji razvoj sitema uprave)</a:t>
            </a:r>
          </a:p>
          <a:p>
            <a:r>
              <a:rPr lang="bs-Latn-BA" dirty="0" smtClean="0"/>
              <a:t>Zakon o koncesijama ( naplate dosadašnjih koncesija)</a:t>
            </a:r>
          </a:p>
          <a:p>
            <a:r>
              <a:rPr lang="bs-Latn-BA" dirty="0" smtClean="0"/>
              <a:t>Zakon o industrijskim zonama ( ključan u daljnjem razvoju strateških opredjeljenja )</a:t>
            </a:r>
          </a:p>
          <a:p>
            <a:r>
              <a:rPr lang="bs-Latn-BA" dirty="0" smtClean="0"/>
              <a:t>Zakon o obrazovanju </a:t>
            </a:r>
            <a:r>
              <a:rPr lang="bs-Latn-BA" dirty="0" smtClean="0"/>
              <a:t>odraslih </a:t>
            </a:r>
            <a:r>
              <a:rPr lang="bs-Latn-BA" dirty="0" smtClean="0"/>
              <a:t>( prvi kanton koji ima ovo zakonsko rješenje usmjereno na prilagođavanje tržištu rada)</a:t>
            </a:r>
          </a:p>
          <a:p>
            <a:r>
              <a:rPr lang="bs-Latn-BA" dirty="0" smtClean="0"/>
              <a:t>Zakon o sudskim i administrativnim taksama ( rasterećenje privrede iz nadležnosti kantona)</a:t>
            </a:r>
          </a:p>
          <a:p>
            <a:r>
              <a:rPr lang="bs-Latn-BA" dirty="0" smtClean="0"/>
              <a:t>Zakon o građenju ( stvaranje pretpostavke legalizacije objekata Kantona)</a:t>
            </a:r>
          </a:p>
          <a:p>
            <a:r>
              <a:rPr lang="bs-Latn-BA" dirty="0" smtClean="0"/>
              <a:t>Zakon kojim je ukinut „bijeli hljeb ( ostvarivanje ušteda i volje građana )</a:t>
            </a:r>
          </a:p>
          <a:p>
            <a:r>
              <a:rPr lang="bs-Latn-BA" dirty="0" smtClean="0"/>
              <a:t>...................................</a:t>
            </a:r>
            <a:endParaRPr lang="bs-Latn-BA" dirty="0"/>
          </a:p>
        </p:txBody>
      </p:sp>
    </p:spTree>
    <p:extLst>
      <p:ext uri="{BB962C8B-B14F-4D97-AF65-F5344CB8AC3E}">
        <p14:creationId xmlns:p14="http://schemas.microsoft.com/office/powerpoint/2010/main" xmlns="" val="3393431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306</TotalTime>
  <Words>2267</Words>
  <Application>Microsoft Office PowerPoint</Application>
  <PresentationFormat>Custom</PresentationFormat>
  <Paragraphs>125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Berlin</vt:lpstr>
      <vt:lpstr>Izvještaj o radu Vlade BPK-a za 2015 godinu</vt:lpstr>
      <vt:lpstr>Polazno stanje za djelovanje u 2015. godini</vt:lpstr>
      <vt:lpstr>Opredjeljenja za djelovanje u 2015</vt:lpstr>
      <vt:lpstr>Metode rada u 2015. godini</vt:lpstr>
      <vt:lpstr>Statistički pregled rada Vlade u 2015.</vt:lpstr>
      <vt:lpstr>Struktura mjera Vlade u 2015. godini</vt:lpstr>
      <vt:lpstr>Usvojene mjere Vlade (uporedni pokazatelji)</vt:lpstr>
      <vt:lpstr>Izrađeni i usvojeni Strateški dokumenti </vt:lpstr>
      <vt:lpstr>Usvojeni zakoni (26)</vt:lpstr>
      <vt:lpstr>Aktivnosti koje su obilježile rad u 2015</vt:lpstr>
      <vt:lpstr>Privreda, infrastruktura, resursi</vt:lpstr>
      <vt:lpstr>Obrazovanje, sport, kultura</vt:lpstr>
      <vt:lpstr>Socijalna politika i zdravstvo, raseljeni </vt:lpstr>
      <vt:lpstr>Urbanizam, građenje, okoliš</vt:lpstr>
      <vt:lpstr>Unutrašnji poslovi</vt:lpstr>
      <vt:lpstr>Pravosuđe i uprava</vt:lpstr>
      <vt:lpstr>Boračko-invalidska zaštita</vt:lpstr>
      <vt:lpstr>Budžet za 2015. godinu</vt:lpstr>
      <vt:lpstr>Saradnja kroz projekte</vt:lpstr>
      <vt:lpstr>  HVALA NA PAŽNJI  Detaljnije: -Izvjestaj o radu Vlade 2015                             -Izvještaj o izvršenju Budžeta 2015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MIRZA OKOVIC</dc:creator>
  <cp:lastModifiedBy>PC</cp:lastModifiedBy>
  <cp:revision>65</cp:revision>
  <dcterms:created xsi:type="dcterms:W3CDTF">2016-06-09T20:34:54Z</dcterms:created>
  <dcterms:modified xsi:type="dcterms:W3CDTF">2016-06-10T09:56:13Z</dcterms:modified>
</cp:coreProperties>
</file>